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AF22"/>
    <a:srgbClr val="DD5A2A"/>
    <a:srgbClr val="598BB8"/>
    <a:srgbClr val="07547D"/>
    <a:srgbClr val="ECF2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20"/>
    <p:restoredTop sz="90353" autoAdjust="0"/>
  </p:normalViewPr>
  <p:slideViewPr>
    <p:cSldViewPr snapToGrid="0" snapToObjects="1" showGuides="1">
      <p:cViewPr varScale="1">
        <p:scale>
          <a:sx n="42" d="100"/>
          <a:sy n="42" d="100"/>
        </p:scale>
        <p:origin x="2460" y="6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92BFB-687D-42C1-B002-35EDE148204E}" type="datetimeFigureOut">
              <a:rPr lang="es-CO" smtClean="0"/>
              <a:t>15/09/2022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2DD16-8B5D-4BE5-90CF-B1C66660C9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02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FOTO DEL PROYECTO – O DE LA COMUNIDAD </a:t>
            </a:r>
            <a:endParaRPr lang="es-CO" dirty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82DD16-8B5D-4BE5-90CF-B1C66660C92E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1518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FOTO DEL PROYECTO – O DE LA COMUNIDAD </a:t>
            </a:r>
            <a:endParaRPr lang="es-CO" dirty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82DD16-8B5D-4BE5-90CF-B1C66660C92E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1665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FOTO DEL PROYECTO – O DE LA COMUNIDAD </a:t>
            </a:r>
            <a:endParaRPr lang="es-CO" dirty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82DD16-8B5D-4BE5-90CF-B1C66660C92E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0358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FOTO DEL PROYECTO – O DE LA COMUNIDAD </a:t>
            </a:r>
            <a:endParaRPr lang="es-CO" dirty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82DD16-8B5D-4BE5-90CF-B1C66660C92E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6175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29149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3989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86868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5344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257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80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078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8432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4554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028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C1B28BBE-4B8D-724A-992C-4A110DC6E6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425700" y="2030413"/>
            <a:ext cx="2743200" cy="27432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57150">
            <a:solidFill>
              <a:srgbClr val="DD5A2A"/>
            </a:solidFill>
          </a:ln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9479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8937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32313BB-EAF8-4048-9534-37CC8A397500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148" y="0"/>
            <a:ext cx="7555379" cy="106918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5EEE4-1AE6-2844-90A4-C647E664D3CA}" type="datetimeFigureOut">
              <a:rPr lang="es-ES_tradnl" smtClean="0"/>
              <a:t>15/09/2022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4059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ipse 6">
            <a:extLst>
              <a:ext uri="{FF2B5EF4-FFF2-40B4-BE49-F238E27FC236}">
                <a16:creationId xmlns:a16="http://schemas.microsoft.com/office/drawing/2014/main" id="{F11311CE-5B18-E6E2-2497-6C15227D85FC}"/>
              </a:ext>
            </a:extLst>
          </p:cNvPr>
          <p:cNvSpPr/>
          <p:nvPr/>
        </p:nvSpPr>
        <p:spPr>
          <a:xfrm>
            <a:off x="3841103" y="3127769"/>
            <a:ext cx="1842648" cy="1842648"/>
          </a:xfrm>
          <a:prstGeom prst="ellipse">
            <a:avLst/>
          </a:prstGeom>
          <a:solidFill>
            <a:srgbClr val="EBA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910D7886-2E97-4A49-892A-D2EA49C678C9}"/>
              </a:ext>
            </a:extLst>
          </p:cNvPr>
          <p:cNvSpPr txBox="1">
            <a:spLocks/>
          </p:cNvSpPr>
          <p:nvPr/>
        </p:nvSpPr>
        <p:spPr>
          <a:xfrm>
            <a:off x="502198" y="5019763"/>
            <a:ext cx="6551963" cy="3368233"/>
          </a:xfrm>
          <a:prstGeom prst="rect">
            <a:avLst/>
          </a:prstGeom>
        </p:spPr>
        <p:txBody>
          <a:bodyPr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El Fondo Adaptación,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su(s) contratista(s)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 e interventoría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invitan a la comunidad interesada al primer </a:t>
            </a: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de Auditoría Visible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del proyecto </a:t>
            </a:r>
            <a:r>
              <a:rPr lang="es-CO" sz="20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XXXXXXXXXXXXXX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que se realizará en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(nombre del lugar, dirección, municipio, corregimiento, departamento) el día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XXXX,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a las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 am/pm.</a:t>
            </a:r>
          </a:p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CO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Este Foro tiene como objetivo dar inicio al proyecto, socializar el alcance, presentar el contratista de obra e interventoría y conformar el Equipo Local de Seguimiento con integrantes de la comunidad que realizarán seguimiento a la ejecución del proyecto.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13A7F6-125C-3941-A170-8010DCD695EA}"/>
              </a:ext>
            </a:extLst>
          </p:cNvPr>
          <p:cNvSpPr txBox="1"/>
          <p:nvPr/>
        </p:nvSpPr>
        <p:spPr>
          <a:xfrm>
            <a:off x="1019979" y="763140"/>
            <a:ext cx="5516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EBAF22"/>
                </a:solidFill>
                <a:latin typeface="Montserrat Black" panose="00000A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INICIAL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7164EBCB-F45E-DF49-9E01-40687CEC7BD8}"/>
              </a:ext>
            </a:extLst>
          </p:cNvPr>
          <p:cNvSpPr txBox="1">
            <a:spLocks/>
          </p:cNvSpPr>
          <p:nvPr/>
        </p:nvSpPr>
        <p:spPr>
          <a:xfrm>
            <a:off x="821801" y="8487231"/>
            <a:ext cx="5912754" cy="11324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600"/>
              </a:spcBef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Auditorías Visibles es la estrategia de participación ciudadana para que los ciudadanos realicen seguimiento, control y vigilancia a los proyectos del Fondo Adaptación.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FF11D3E-4F76-4A4A-8CE3-4B35993BF27F}"/>
              </a:ext>
            </a:extLst>
          </p:cNvPr>
          <p:cNvSpPr txBox="1"/>
          <p:nvPr/>
        </p:nvSpPr>
        <p:spPr>
          <a:xfrm>
            <a:off x="2643155" y="379433"/>
            <a:ext cx="2270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INVITACIÓN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0F7879-C6FA-CA42-BE24-740052D95F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250193" y="1510364"/>
            <a:ext cx="3181819" cy="3218097"/>
          </a:xfrm>
          <a:ln>
            <a:solidFill>
              <a:srgbClr val="C00000"/>
            </a:solidFill>
          </a:ln>
        </p:spPr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152B532-A4E1-4622-87F8-6B64CB27CC82}"/>
              </a:ext>
            </a:extLst>
          </p:cNvPr>
          <p:cNvSpPr txBox="1"/>
          <p:nvPr/>
        </p:nvSpPr>
        <p:spPr>
          <a:xfrm>
            <a:off x="106068" y="9688471"/>
            <a:ext cx="1311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Contratista</a:t>
            </a:r>
          </a:p>
        </p:txBody>
      </p:sp>
      <p:pic>
        <p:nvPicPr>
          <p:cNvPr id="14" name="Gráfico 13">
            <a:extLst>
              <a:ext uri="{FF2B5EF4-FFF2-40B4-BE49-F238E27FC236}">
                <a16:creationId xmlns:a16="http://schemas.microsoft.com/office/drawing/2014/main" id="{FED32496-A943-4AF9-A29C-2A9F727DFB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19405" y="9656043"/>
            <a:ext cx="1634756" cy="678759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A444494D-5552-4EE1-9718-1CCDC8F4FF71}"/>
              </a:ext>
            </a:extLst>
          </p:cNvPr>
          <p:cNvSpPr txBox="1"/>
          <p:nvPr/>
        </p:nvSpPr>
        <p:spPr>
          <a:xfrm>
            <a:off x="1367223" y="9688471"/>
            <a:ext cx="1553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Interventoría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69446EB1-6BCD-0DC3-8E36-D5004E1C16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25052" y="10585414"/>
            <a:ext cx="7665743" cy="93874"/>
          </a:xfrm>
          <a:prstGeom prst="rect">
            <a:avLst/>
          </a:prstGeom>
        </p:spPr>
      </p:pic>
      <p:pic>
        <p:nvPicPr>
          <p:cNvPr id="16" name="Gráfico 15">
            <a:extLst>
              <a:ext uri="{FF2B5EF4-FFF2-40B4-BE49-F238E27FC236}">
                <a16:creationId xmlns:a16="http://schemas.microsoft.com/office/drawing/2014/main" id="{ADC8EF63-EC35-F344-C8F3-A46AFFAE4F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32" y="0"/>
            <a:ext cx="7665743" cy="93874"/>
          </a:xfrm>
          <a:prstGeom prst="rect">
            <a:avLst/>
          </a:prstGeom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CD65A61A-6E1E-7A34-96CC-F93083CC1237}"/>
              </a:ext>
            </a:extLst>
          </p:cNvPr>
          <p:cNvSpPr/>
          <p:nvPr/>
        </p:nvSpPr>
        <p:spPr>
          <a:xfrm>
            <a:off x="1600200" y="1905000"/>
            <a:ext cx="649993" cy="649993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3510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ipse 6">
            <a:extLst>
              <a:ext uri="{FF2B5EF4-FFF2-40B4-BE49-F238E27FC236}">
                <a16:creationId xmlns:a16="http://schemas.microsoft.com/office/drawing/2014/main" id="{F11311CE-5B18-E6E2-2497-6C15227D85FC}"/>
              </a:ext>
            </a:extLst>
          </p:cNvPr>
          <p:cNvSpPr/>
          <p:nvPr/>
        </p:nvSpPr>
        <p:spPr>
          <a:xfrm>
            <a:off x="3841103" y="3127769"/>
            <a:ext cx="1842648" cy="1842648"/>
          </a:xfrm>
          <a:prstGeom prst="ellipse">
            <a:avLst/>
          </a:prstGeom>
          <a:solidFill>
            <a:srgbClr val="EBA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910D7886-2E97-4A49-892A-D2EA49C678C9}"/>
              </a:ext>
            </a:extLst>
          </p:cNvPr>
          <p:cNvSpPr txBox="1">
            <a:spLocks/>
          </p:cNvSpPr>
          <p:nvPr/>
        </p:nvSpPr>
        <p:spPr>
          <a:xfrm>
            <a:off x="471925" y="5471676"/>
            <a:ext cx="6551963" cy="2826531"/>
          </a:xfrm>
          <a:prstGeom prst="rect">
            <a:avLst/>
          </a:prstGeom>
        </p:spPr>
        <p:txBody>
          <a:bodyPr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El Fondo Adaptación,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su(s) contratista(s)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 e interventoría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invitan a la comunidad interesada al  </a:t>
            </a: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de Auditoría Visible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del proyecto </a:t>
            </a:r>
            <a:r>
              <a:rPr lang="es-CO" sz="20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XXXXXXXXXXXXXX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que se realizará en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(nombre del lugar, dirección, municipio, corregimiento, departamento) el día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XXXX,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a las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 am/pm.</a:t>
            </a:r>
          </a:p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Este Foro tiene como objetivo informar a la comunidad que el proyecto ha llegado a su avance de ejecución el 50%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13A7F6-125C-3941-A170-8010DCD695EA}"/>
              </a:ext>
            </a:extLst>
          </p:cNvPr>
          <p:cNvSpPr txBox="1"/>
          <p:nvPr/>
        </p:nvSpPr>
        <p:spPr>
          <a:xfrm>
            <a:off x="1019979" y="763140"/>
            <a:ext cx="5516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EBAF22"/>
                </a:solidFill>
                <a:latin typeface="Montserrat Black" panose="00000A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50%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7164EBCB-F45E-DF49-9E01-40687CEC7BD8}"/>
              </a:ext>
            </a:extLst>
          </p:cNvPr>
          <p:cNvSpPr txBox="1">
            <a:spLocks/>
          </p:cNvSpPr>
          <p:nvPr/>
        </p:nvSpPr>
        <p:spPr>
          <a:xfrm>
            <a:off x="821803" y="8521877"/>
            <a:ext cx="5912754" cy="6463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600"/>
              </a:spcBef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Auditorías Visibles es la estrategia de participación ciudadana para que los ciudadanos realicen seguimiento, control y vigilancia a los proyectos del Fondo Adaptación.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FF11D3E-4F76-4A4A-8CE3-4B35993BF27F}"/>
              </a:ext>
            </a:extLst>
          </p:cNvPr>
          <p:cNvSpPr txBox="1"/>
          <p:nvPr/>
        </p:nvSpPr>
        <p:spPr>
          <a:xfrm>
            <a:off x="2643155" y="379433"/>
            <a:ext cx="2270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INVITACIÓN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0F7879-C6FA-CA42-BE24-740052D95F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250193" y="1393415"/>
            <a:ext cx="3181819" cy="3218097"/>
          </a:xfrm>
          <a:ln>
            <a:solidFill>
              <a:srgbClr val="C00000"/>
            </a:solidFill>
          </a:ln>
        </p:spPr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152B532-A4E1-4622-87F8-6B64CB27CC82}"/>
              </a:ext>
            </a:extLst>
          </p:cNvPr>
          <p:cNvSpPr txBox="1"/>
          <p:nvPr/>
        </p:nvSpPr>
        <p:spPr>
          <a:xfrm>
            <a:off x="106068" y="9688471"/>
            <a:ext cx="1311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Contratista</a:t>
            </a:r>
          </a:p>
        </p:txBody>
      </p:sp>
      <p:pic>
        <p:nvPicPr>
          <p:cNvPr id="14" name="Gráfico 13">
            <a:extLst>
              <a:ext uri="{FF2B5EF4-FFF2-40B4-BE49-F238E27FC236}">
                <a16:creationId xmlns:a16="http://schemas.microsoft.com/office/drawing/2014/main" id="{FED32496-A943-4AF9-A29C-2A9F727DFB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19405" y="9656043"/>
            <a:ext cx="1634756" cy="678759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A444494D-5552-4EE1-9718-1CCDC8F4FF71}"/>
              </a:ext>
            </a:extLst>
          </p:cNvPr>
          <p:cNvSpPr txBox="1"/>
          <p:nvPr/>
        </p:nvSpPr>
        <p:spPr>
          <a:xfrm>
            <a:off x="1367223" y="9688471"/>
            <a:ext cx="1553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Interventoría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69446EB1-6BCD-0DC3-8E36-D5004E1C16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25052" y="10585414"/>
            <a:ext cx="7665743" cy="93874"/>
          </a:xfrm>
          <a:prstGeom prst="rect">
            <a:avLst/>
          </a:prstGeom>
        </p:spPr>
      </p:pic>
      <p:pic>
        <p:nvPicPr>
          <p:cNvPr id="16" name="Gráfico 15">
            <a:extLst>
              <a:ext uri="{FF2B5EF4-FFF2-40B4-BE49-F238E27FC236}">
                <a16:creationId xmlns:a16="http://schemas.microsoft.com/office/drawing/2014/main" id="{ADC8EF63-EC35-F344-C8F3-A46AFFAE4F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32" y="0"/>
            <a:ext cx="7665743" cy="93874"/>
          </a:xfrm>
          <a:prstGeom prst="rect">
            <a:avLst/>
          </a:prstGeom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CD65A61A-6E1E-7A34-96CC-F93083CC1237}"/>
              </a:ext>
            </a:extLst>
          </p:cNvPr>
          <p:cNvSpPr/>
          <p:nvPr/>
        </p:nvSpPr>
        <p:spPr>
          <a:xfrm>
            <a:off x="1600200" y="1905000"/>
            <a:ext cx="649993" cy="649993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3654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ipse 6">
            <a:extLst>
              <a:ext uri="{FF2B5EF4-FFF2-40B4-BE49-F238E27FC236}">
                <a16:creationId xmlns:a16="http://schemas.microsoft.com/office/drawing/2014/main" id="{F11311CE-5B18-E6E2-2497-6C15227D85FC}"/>
              </a:ext>
            </a:extLst>
          </p:cNvPr>
          <p:cNvSpPr/>
          <p:nvPr/>
        </p:nvSpPr>
        <p:spPr>
          <a:xfrm>
            <a:off x="3718573" y="3567667"/>
            <a:ext cx="1842648" cy="1842648"/>
          </a:xfrm>
          <a:prstGeom prst="ellipse">
            <a:avLst/>
          </a:prstGeom>
          <a:solidFill>
            <a:srgbClr val="EBA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910D7886-2E97-4A49-892A-D2EA49C678C9}"/>
              </a:ext>
            </a:extLst>
          </p:cNvPr>
          <p:cNvSpPr txBox="1">
            <a:spLocks/>
          </p:cNvSpPr>
          <p:nvPr/>
        </p:nvSpPr>
        <p:spPr>
          <a:xfrm>
            <a:off x="471925" y="5471676"/>
            <a:ext cx="6551963" cy="2826531"/>
          </a:xfrm>
          <a:prstGeom prst="rect">
            <a:avLst/>
          </a:prstGeom>
        </p:spPr>
        <p:txBody>
          <a:bodyPr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El Fondo Adaptación,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su(s) contratista(s)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 e interventoría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invitan a la comunidad interesada al  </a:t>
            </a: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de Auditoría Visible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del proyecto </a:t>
            </a:r>
            <a:r>
              <a:rPr lang="es-CO" sz="20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XXXXXXXXXXXXXX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que se realizará en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(nombre del lugar, dirección, municipio, corregimiento, departamento) el día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XXXX,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a las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 am/pm.</a:t>
            </a:r>
          </a:p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Este Foro tiene como objetivo informar a la comunidad acerca del estado y avance actual del proyecto.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13A7F6-125C-3941-A170-8010DCD695EA}"/>
              </a:ext>
            </a:extLst>
          </p:cNvPr>
          <p:cNvSpPr txBox="1"/>
          <p:nvPr/>
        </p:nvSpPr>
        <p:spPr>
          <a:xfrm>
            <a:off x="1019979" y="763140"/>
            <a:ext cx="55164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EBAF22"/>
                </a:solidFill>
                <a:latin typeface="Montserrat Black" panose="00000A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SEGUIMIENTO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7164EBCB-F45E-DF49-9E01-40687CEC7BD8}"/>
              </a:ext>
            </a:extLst>
          </p:cNvPr>
          <p:cNvSpPr txBox="1">
            <a:spLocks/>
          </p:cNvSpPr>
          <p:nvPr/>
        </p:nvSpPr>
        <p:spPr>
          <a:xfrm>
            <a:off x="821803" y="8521877"/>
            <a:ext cx="5912754" cy="6463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600"/>
              </a:spcBef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Auditorías Visibles es la estrategia de participación ciudadana para que los ciudadanos realicen seguimiento, control y vigilancia a los proyectos del Fondo Adaptación.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FF11D3E-4F76-4A4A-8CE3-4B35993BF27F}"/>
              </a:ext>
            </a:extLst>
          </p:cNvPr>
          <p:cNvSpPr txBox="1"/>
          <p:nvPr/>
        </p:nvSpPr>
        <p:spPr>
          <a:xfrm>
            <a:off x="2643155" y="379433"/>
            <a:ext cx="2270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INVITACIÓN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0F7879-C6FA-CA42-BE24-740052D95F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27664" y="2002039"/>
            <a:ext cx="3181819" cy="3218097"/>
          </a:xfrm>
          <a:ln>
            <a:solidFill>
              <a:srgbClr val="C00000"/>
            </a:solidFill>
          </a:ln>
        </p:spPr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152B532-A4E1-4622-87F8-6B64CB27CC82}"/>
              </a:ext>
            </a:extLst>
          </p:cNvPr>
          <p:cNvSpPr txBox="1"/>
          <p:nvPr/>
        </p:nvSpPr>
        <p:spPr>
          <a:xfrm>
            <a:off x="106068" y="9688471"/>
            <a:ext cx="1311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Contratista</a:t>
            </a:r>
          </a:p>
        </p:txBody>
      </p:sp>
      <p:pic>
        <p:nvPicPr>
          <p:cNvPr id="14" name="Gráfico 13">
            <a:extLst>
              <a:ext uri="{FF2B5EF4-FFF2-40B4-BE49-F238E27FC236}">
                <a16:creationId xmlns:a16="http://schemas.microsoft.com/office/drawing/2014/main" id="{FED32496-A943-4AF9-A29C-2A9F727DFB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19405" y="9656043"/>
            <a:ext cx="1634756" cy="678759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A444494D-5552-4EE1-9718-1CCDC8F4FF71}"/>
              </a:ext>
            </a:extLst>
          </p:cNvPr>
          <p:cNvSpPr txBox="1"/>
          <p:nvPr/>
        </p:nvSpPr>
        <p:spPr>
          <a:xfrm>
            <a:off x="1367223" y="9688471"/>
            <a:ext cx="1553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Interventoría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69446EB1-6BCD-0DC3-8E36-D5004E1C16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25052" y="10585414"/>
            <a:ext cx="7665743" cy="93874"/>
          </a:xfrm>
          <a:prstGeom prst="rect">
            <a:avLst/>
          </a:prstGeom>
        </p:spPr>
      </p:pic>
      <p:pic>
        <p:nvPicPr>
          <p:cNvPr id="16" name="Gráfico 15">
            <a:extLst>
              <a:ext uri="{FF2B5EF4-FFF2-40B4-BE49-F238E27FC236}">
                <a16:creationId xmlns:a16="http://schemas.microsoft.com/office/drawing/2014/main" id="{ADC8EF63-EC35-F344-C8F3-A46AFFAE4F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32" y="0"/>
            <a:ext cx="7665743" cy="93874"/>
          </a:xfrm>
          <a:prstGeom prst="rect">
            <a:avLst/>
          </a:prstGeom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CD65A61A-6E1E-7A34-96CC-F93083CC1237}"/>
              </a:ext>
            </a:extLst>
          </p:cNvPr>
          <p:cNvSpPr/>
          <p:nvPr/>
        </p:nvSpPr>
        <p:spPr>
          <a:xfrm>
            <a:off x="1494204" y="2145188"/>
            <a:ext cx="649993" cy="649993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0086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ipse 6">
            <a:extLst>
              <a:ext uri="{FF2B5EF4-FFF2-40B4-BE49-F238E27FC236}">
                <a16:creationId xmlns:a16="http://schemas.microsoft.com/office/drawing/2014/main" id="{F11311CE-5B18-E6E2-2497-6C15227D85FC}"/>
              </a:ext>
            </a:extLst>
          </p:cNvPr>
          <p:cNvSpPr/>
          <p:nvPr/>
        </p:nvSpPr>
        <p:spPr>
          <a:xfrm>
            <a:off x="3667955" y="3284465"/>
            <a:ext cx="1842648" cy="1842648"/>
          </a:xfrm>
          <a:prstGeom prst="ellipse">
            <a:avLst/>
          </a:prstGeom>
          <a:solidFill>
            <a:srgbClr val="EBA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910D7886-2E97-4A49-892A-D2EA49C678C9}"/>
              </a:ext>
            </a:extLst>
          </p:cNvPr>
          <p:cNvSpPr txBox="1">
            <a:spLocks/>
          </p:cNvSpPr>
          <p:nvPr/>
        </p:nvSpPr>
        <p:spPr>
          <a:xfrm>
            <a:off x="471925" y="5471676"/>
            <a:ext cx="6551963" cy="2826531"/>
          </a:xfrm>
          <a:prstGeom prst="rect">
            <a:avLst/>
          </a:prstGeom>
        </p:spPr>
        <p:txBody>
          <a:bodyPr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El Fondo Adaptación,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su(s) contratista(s)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 e interventoría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invitan a la comunidad interesada al  </a:t>
            </a: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de Auditoría Visible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del proyecto </a:t>
            </a:r>
            <a:r>
              <a:rPr lang="es-CO" sz="20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XXXXXXXXXXXXXX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que se realizará en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(nombre del lugar, dirección, municipio, corregimiento, departamento) el día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XXXX,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a las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 am/pm.</a:t>
            </a:r>
          </a:p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MX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Este Foro tiene como objetivo realizar la rendición de cuentas final del proyecto.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13A7F6-125C-3941-A170-8010DCD695EA}"/>
              </a:ext>
            </a:extLst>
          </p:cNvPr>
          <p:cNvSpPr txBox="1"/>
          <p:nvPr/>
        </p:nvSpPr>
        <p:spPr>
          <a:xfrm>
            <a:off x="1019979" y="763140"/>
            <a:ext cx="5516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EBAF22"/>
                </a:solidFill>
                <a:latin typeface="Montserrat Black" panose="00000A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FINAL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7164EBCB-F45E-DF49-9E01-40687CEC7BD8}"/>
              </a:ext>
            </a:extLst>
          </p:cNvPr>
          <p:cNvSpPr txBox="1">
            <a:spLocks/>
          </p:cNvSpPr>
          <p:nvPr/>
        </p:nvSpPr>
        <p:spPr>
          <a:xfrm>
            <a:off x="915114" y="8331350"/>
            <a:ext cx="5912754" cy="6463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600"/>
              </a:spcBef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Auditorías Visibles es la estrategia de participación ciudadana para que los ciudadanos realicen seguimiento, control y vigilancia a los proyectos del Fondo Adaptación.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FF11D3E-4F76-4A4A-8CE3-4B35993BF27F}"/>
              </a:ext>
            </a:extLst>
          </p:cNvPr>
          <p:cNvSpPr txBox="1"/>
          <p:nvPr/>
        </p:nvSpPr>
        <p:spPr>
          <a:xfrm>
            <a:off x="2643155" y="379433"/>
            <a:ext cx="2270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INVITACIÓN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0F7879-C6FA-CA42-BE24-740052D95F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87268" y="1685346"/>
            <a:ext cx="3181819" cy="3218097"/>
          </a:xfrm>
          <a:ln>
            <a:solidFill>
              <a:srgbClr val="C00000"/>
            </a:solidFill>
          </a:ln>
        </p:spPr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152B532-A4E1-4622-87F8-6B64CB27CC82}"/>
              </a:ext>
            </a:extLst>
          </p:cNvPr>
          <p:cNvSpPr txBox="1"/>
          <p:nvPr/>
        </p:nvSpPr>
        <p:spPr>
          <a:xfrm>
            <a:off x="106068" y="9688471"/>
            <a:ext cx="1311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Contratista</a:t>
            </a:r>
          </a:p>
        </p:txBody>
      </p:sp>
      <p:pic>
        <p:nvPicPr>
          <p:cNvPr id="14" name="Gráfico 13">
            <a:extLst>
              <a:ext uri="{FF2B5EF4-FFF2-40B4-BE49-F238E27FC236}">
                <a16:creationId xmlns:a16="http://schemas.microsoft.com/office/drawing/2014/main" id="{FED32496-A943-4AF9-A29C-2A9F727DFB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19405" y="9656043"/>
            <a:ext cx="1634756" cy="678759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A444494D-5552-4EE1-9718-1CCDC8F4FF71}"/>
              </a:ext>
            </a:extLst>
          </p:cNvPr>
          <p:cNvSpPr txBox="1"/>
          <p:nvPr/>
        </p:nvSpPr>
        <p:spPr>
          <a:xfrm>
            <a:off x="1367223" y="9688471"/>
            <a:ext cx="1553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Interventoría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69446EB1-6BCD-0DC3-8E36-D5004E1C16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25052" y="10585414"/>
            <a:ext cx="7665743" cy="93874"/>
          </a:xfrm>
          <a:prstGeom prst="rect">
            <a:avLst/>
          </a:prstGeom>
        </p:spPr>
      </p:pic>
      <p:pic>
        <p:nvPicPr>
          <p:cNvPr id="16" name="Gráfico 15">
            <a:extLst>
              <a:ext uri="{FF2B5EF4-FFF2-40B4-BE49-F238E27FC236}">
                <a16:creationId xmlns:a16="http://schemas.microsoft.com/office/drawing/2014/main" id="{ADC8EF63-EC35-F344-C8F3-A46AFFAE4F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32" y="0"/>
            <a:ext cx="7665743" cy="93874"/>
          </a:xfrm>
          <a:prstGeom prst="rect">
            <a:avLst/>
          </a:prstGeom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CD65A61A-6E1E-7A34-96CC-F93083CC1237}"/>
              </a:ext>
            </a:extLst>
          </p:cNvPr>
          <p:cNvSpPr/>
          <p:nvPr/>
        </p:nvSpPr>
        <p:spPr>
          <a:xfrm>
            <a:off x="1494204" y="1686369"/>
            <a:ext cx="649993" cy="649993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9324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</TotalTime>
  <Words>522</Words>
  <Application>Microsoft Office PowerPoint</Application>
  <PresentationFormat>Personalizado</PresentationFormat>
  <Paragraphs>44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Montserrat Black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Natalia Del Pilar Gil Ramos</cp:lastModifiedBy>
  <cp:revision>10</cp:revision>
  <dcterms:created xsi:type="dcterms:W3CDTF">2021-09-27T15:39:40Z</dcterms:created>
  <dcterms:modified xsi:type="dcterms:W3CDTF">2022-09-15T21:25:38Z</dcterms:modified>
</cp:coreProperties>
</file>