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AF22"/>
    <a:srgbClr val="DD5A2A"/>
    <a:srgbClr val="598BB8"/>
    <a:srgbClr val="07547D"/>
    <a:srgbClr val="ECF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20"/>
    <p:restoredTop sz="90353" autoAdjust="0"/>
  </p:normalViewPr>
  <p:slideViewPr>
    <p:cSldViewPr snapToGrid="0" snapToObjects="1" showGuides="1">
      <p:cViewPr varScale="1">
        <p:scale>
          <a:sx n="42" d="100"/>
          <a:sy n="42" d="100"/>
        </p:scale>
        <p:origin x="2460" y="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92BFB-687D-42C1-B002-35EDE148204E}" type="datetimeFigureOut">
              <a:rPr lang="es-CO" smtClean="0"/>
              <a:t>24/05/2023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2DD16-8B5D-4BE5-90CF-B1C66660C9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0225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/>
              <a:t>FOTO DEL PROYECTO – O DE LA COMUNIDAD </a:t>
            </a:r>
            <a:endParaRPr lang="es-CO" dirty="0"/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82DD16-8B5D-4BE5-90CF-B1C66660C92E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1518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/>
              <a:t>FOTO DEL PROYECTO – O DE LA COMUNIDAD </a:t>
            </a:r>
            <a:endParaRPr lang="es-CO" dirty="0"/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82DD16-8B5D-4BE5-90CF-B1C66660C92E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1665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/>
              <a:t>FOTO DEL PROYECTO – O DE LA COMUNIDAD </a:t>
            </a:r>
            <a:endParaRPr lang="es-CO" dirty="0"/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82DD16-8B5D-4BE5-90CF-B1C66660C92E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0358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/>
              <a:t>FOTO DEL PROYECTO – O DE LA COMUNIDAD </a:t>
            </a:r>
            <a:endParaRPr lang="es-CO" dirty="0"/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82DD16-8B5D-4BE5-90CF-B1C66660C92E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6175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EEE4-1AE6-2844-90A4-C647E664D3CA}" type="datetimeFigureOut">
              <a:rPr lang="es-ES_tradnl" smtClean="0"/>
              <a:t>24/05/2023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8B25-78FF-1B42-AE45-77400F40182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914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EEE4-1AE6-2844-90A4-C647E664D3CA}" type="datetimeFigureOut">
              <a:rPr lang="es-ES_tradnl" smtClean="0"/>
              <a:t>24/05/2023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8B25-78FF-1B42-AE45-77400F40182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3989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EEE4-1AE6-2844-90A4-C647E664D3CA}" type="datetimeFigureOut">
              <a:rPr lang="es-ES_tradnl" smtClean="0"/>
              <a:t>24/05/2023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8B25-78FF-1B42-AE45-77400F40182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86868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EEE4-1AE6-2844-90A4-C647E664D3CA}" type="datetimeFigureOut">
              <a:rPr lang="es-ES_tradnl" smtClean="0"/>
              <a:t>24/05/2023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8B25-78FF-1B42-AE45-77400F40182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3442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EEE4-1AE6-2844-90A4-C647E664D3CA}" type="datetimeFigureOut">
              <a:rPr lang="es-ES_tradnl" smtClean="0"/>
              <a:t>24/05/2023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8B25-78FF-1B42-AE45-77400F40182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257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EEE4-1AE6-2844-90A4-C647E664D3CA}" type="datetimeFigureOut">
              <a:rPr lang="es-ES_tradnl" smtClean="0"/>
              <a:t>24/05/2023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8B25-78FF-1B42-AE45-77400F40182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80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EEE4-1AE6-2844-90A4-C647E664D3CA}" type="datetimeFigureOut">
              <a:rPr lang="es-ES_tradnl" smtClean="0"/>
              <a:t>24/05/2023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8B25-78FF-1B42-AE45-77400F40182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078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EEE4-1AE6-2844-90A4-C647E664D3CA}" type="datetimeFigureOut">
              <a:rPr lang="es-ES_tradnl" smtClean="0"/>
              <a:t>24/05/2023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8B25-78FF-1B42-AE45-77400F40182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8432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EEE4-1AE6-2844-90A4-C647E664D3CA}" type="datetimeFigureOut">
              <a:rPr lang="es-ES_tradnl" smtClean="0"/>
              <a:t>24/05/2023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8B25-78FF-1B42-AE45-77400F40182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14554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028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ción de imagen 3">
            <a:extLst>
              <a:ext uri="{FF2B5EF4-FFF2-40B4-BE49-F238E27FC236}">
                <a16:creationId xmlns:a16="http://schemas.microsoft.com/office/drawing/2014/main" id="{C1B28BBE-4B8D-724A-992C-4A110DC6E6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425700" y="2030413"/>
            <a:ext cx="2743200" cy="27432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57150">
            <a:solidFill>
              <a:srgbClr val="DD5A2A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4797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EEE4-1AE6-2844-90A4-C647E664D3CA}" type="datetimeFigureOut">
              <a:rPr lang="es-ES_tradnl" smtClean="0"/>
              <a:t>24/05/2023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8B25-78FF-1B42-AE45-77400F40182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89370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B32313BB-EAF8-4048-9534-37CC8A39750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148" y="0"/>
            <a:ext cx="7555379" cy="106918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5EEE4-1AE6-2844-90A4-C647E664D3CA}" type="datetimeFigureOut">
              <a:rPr lang="es-ES_tradnl" smtClean="0"/>
              <a:t>24/05/2023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78B25-78FF-1B42-AE45-77400F40182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4059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910D7886-2E97-4A49-892A-D2EA49C678C9}"/>
              </a:ext>
            </a:extLst>
          </p:cNvPr>
          <p:cNvSpPr txBox="1">
            <a:spLocks/>
          </p:cNvSpPr>
          <p:nvPr/>
        </p:nvSpPr>
        <p:spPr>
          <a:xfrm>
            <a:off x="502198" y="5019763"/>
            <a:ext cx="6551963" cy="3368233"/>
          </a:xfrm>
          <a:prstGeom prst="rect">
            <a:avLst/>
          </a:prstGeom>
        </p:spPr>
        <p:txBody>
          <a:bodyPr>
            <a:no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1600"/>
              </a:spcBef>
              <a:buNone/>
            </a:pPr>
            <a:r>
              <a:rPr lang="es-CO" sz="18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El Fondo Adaptación,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su(s) contratista(s)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 e interventoría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, invitan a la comunidad interesada al primer </a:t>
            </a:r>
            <a:r>
              <a:rPr lang="es-CO" sz="18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Foro de Auditoría Visible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, del proyecto </a:t>
            </a:r>
            <a:r>
              <a:rPr lang="es-CO" sz="20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XXXXXXXXXXXXXX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, que se realizará en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(nombre del lugar, dirección, municipio, corregimiento, departamento) el día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XXXX,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a las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 am/pm.</a:t>
            </a:r>
          </a:p>
          <a:p>
            <a:pPr marL="0" indent="0" algn="ctr">
              <a:lnSpc>
                <a:spcPct val="100000"/>
              </a:lnSpc>
              <a:spcBef>
                <a:spcPts val="1600"/>
              </a:spcBef>
              <a:buNone/>
            </a:pPr>
            <a:r>
              <a:rPr lang="es-CO" sz="14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Este Foro tiene como objetivo dar inicio al proyecto, socializar el alcance, presentar el contratista de obra e interventoría y conformar el Equipo Local de Seguimiento con integrantes de la comunidad que realizarán seguimiento a la ejecución del proyecto.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D13A7F6-125C-3941-A170-8010DCD695EA}"/>
              </a:ext>
            </a:extLst>
          </p:cNvPr>
          <p:cNvSpPr txBox="1"/>
          <p:nvPr/>
        </p:nvSpPr>
        <p:spPr>
          <a:xfrm>
            <a:off x="3507161" y="2317332"/>
            <a:ext cx="37838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solidFill>
                  <a:srgbClr val="EBAF22"/>
                </a:solidFill>
                <a:latin typeface="Nunito Black" pitchFamily="2" charset="0"/>
                <a:ea typeface="Tahoma" panose="020B0604030504040204" pitchFamily="34" charset="0"/>
                <a:cs typeface="Tahoma" panose="020B0604030504040204" pitchFamily="34" charset="0"/>
              </a:rPr>
              <a:t>FORO INICIAL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FF11D3E-4F76-4A4A-8CE3-4B35993BF27F}"/>
              </a:ext>
            </a:extLst>
          </p:cNvPr>
          <p:cNvSpPr txBox="1"/>
          <p:nvPr/>
        </p:nvSpPr>
        <p:spPr>
          <a:xfrm>
            <a:off x="4264049" y="1860609"/>
            <a:ext cx="2270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solidFill>
                  <a:schemeClr val="accent1">
                    <a:lumMod val="50000"/>
                  </a:schemeClr>
                </a:solidFill>
                <a:latin typeface="Nunito Black" pitchFamily="2" charset="0"/>
                <a:ea typeface="Tahoma" panose="020B0604030504040204" pitchFamily="34" charset="0"/>
                <a:cs typeface="Tahoma" panose="020B0604030504040204" pitchFamily="34" charset="0"/>
              </a:rPr>
              <a:t>INVITACIÓN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50F7879-C6FA-CA42-BE24-740052D95F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0741" y="1486862"/>
            <a:ext cx="2821124" cy="2979750"/>
          </a:xfrm>
          <a:ln>
            <a:solidFill>
              <a:srgbClr val="C00000"/>
            </a:solidFill>
          </a:ln>
        </p:spPr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152B532-A4E1-4622-87F8-6B64CB27CC82}"/>
              </a:ext>
            </a:extLst>
          </p:cNvPr>
          <p:cNvSpPr txBox="1"/>
          <p:nvPr/>
        </p:nvSpPr>
        <p:spPr>
          <a:xfrm>
            <a:off x="1639651" y="9619704"/>
            <a:ext cx="1311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Logo</a:t>
            </a:r>
          </a:p>
          <a:p>
            <a:pPr algn="ctr"/>
            <a:r>
              <a:rPr lang="es-CO" dirty="0"/>
              <a:t>Contratista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444494D-5552-4EE1-9718-1CCDC8F4FF71}"/>
              </a:ext>
            </a:extLst>
          </p:cNvPr>
          <p:cNvSpPr txBox="1"/>
          <p:nvPr/>
        </p:nvSpPr>
        <p:spPr>
          <a:xfrm>
            <a:off x="4366075" y="9646003"/>
            <a:ext cx="1553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Logo</a:t>
            </a:r>
          </a:p>
          <a:p>
            <a:pPr algn="ctr"/>
            <a:r>
              <a:rPr lang="es-CO" dirty="0"/>
              <a:t>Interventoría</a:t>
            </a:r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F1E2B98E-F22B-A861-2F6B-6B272A6514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81723" y="182819"/>
            <a:ext cx="1634756" cy="678759"/>
          </a:xfrm>
          <a:prstGeom prst="rect">
            <a:avLst/>
          </a:prstGeom>
        </p:spPr>
      </p:pic>
      <p:pic>
        <p:nvPicPr>
          <p:cNvPr id="11" name="Gráfico 19">
            <a:extLst>
              <a:ext uri="{FF2B5EF4-FFF2-40B4-BE49-F238E27FC236}">
                <a16:creationId xmlns:a16="http://schemas.microsoft.com/office/drawing/2014/main" id="{64926B5B-1632-D63C-2482-4D68F9ACED65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2198" y="293367"/>
            <a:ext cx="1634756" cy="568211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B364DF07-F6A3-49A1-A45C-5B21A2C25930}"/>
              </a:ext>
            </a:extLst>
          </p:cNvPr>
          <p:cNvSpPr/>
          <p:nvPr/>
        </p:nvSpPr>
        <p:spPr>
          <a:xfrm>
            <a:off x="-216568" y="10558300"/>
            <a:ext cx="8325852" cy="520263"/>
          </a:xfrm>
          <a:prstGeom prst="rect">
            <a:avLst/>
          </a:prstGeom>
          <a:solidFill>
            <a:srgbClr val="C38D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Subtítulo 2">
            <a:extLst>
              <a:ext uri="{FF2B5EF4-FFF2-40B4-BE49-F238E27FC236}">
                <a16:creationId xmlns:a16="http://schemas.microsoft.com/office/drawing/2014/main" id="{17DB77C3-F6E5-2017-CB66-56F6595A606B}"/>
              </a:ext>
            </a:extLst>
          </p:cNvPr>
          <p:cNvSpPr txBox="1">
            <a:spLocks/>
          </p:cNvSpPr>
          <p:nvPr/>
        </p:nvSpPr>
        <p:spPr>
          <a:xfrm>
            <a:off x="821803" y="8521877"/>
            <a:ext cx="5912754" cy="943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600"/>
              </a:spcBef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Auditorías Visibles es la Estrategia de participación ciudadana a través de la cual los ciudadanos realizan seguimiento, control y vigilancia a los proyectos del Fondo Adaptación. </a:t>
            </a:r>
          </a:p>
        </p:txBody>
      </p:sp>
    </p:spTree>
    <p:extLst>
      <p:ext uri="{BB962C8B-B14F-4D97-AF65-F5344CB8AC3E}">
        <p14:creationId xmlns:p14="http://schemas.microsoft.com/office/powerpoint/2010/main" val="1735100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910D7886-2E97-4A49-892A-D2EA49C678C9}"/>
              </a:ext>
            </a:extLst>
          </p:cNvPr>
          <p:cNvSpPr txBox="1">
            <a:spLocks/>
          </p:cNvSpPr>
          <p:nvPr/>
        </p:nvSpPr>
        <p:spPr>
          <a:xfrm>
            <a:off x="471925" y="5471676"/>
            <a:ext cx="6551963" cy="2826531"/>
          </a:xfrm>
          <a:prstGeom prst="rect">
            <a:avLst/>
          </a:prstGeom>
        </p:spPr>
        <p:txBody>
          <a:bodyPr>
            <a:no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1600"/>
              </a:spcBef>
              <a:buNone/>
            </a:pPr>
            <a:r>
              <a:rPr lang="es-CO" sz="18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El Fondo Adaptación,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su(s) contratista(s)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 e interventoría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, invitan a la comunidad interesada al  </a:t>
            </a:r>
            <a:r>
              <a:rPr lang="es-CO" sz="18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Foro de Auditoría Visible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, del proyecto </a:t>
            </a:r>
            <a:r>
              <a:rPr lang="es-CO" sz="20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XXXXXXXXXXXXXX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, que se realizará en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(nombre del lugar, dirección, municipio, corregimiento, departamento) el día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XXXX,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a las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 am/pm.</a:t>
            </a:r>
          </a:p>
          <a:p>
            <a:pPr marL="0" indent="0" algn="ctr">
              <a:lnSpc>
                <a:spcPct val="100000"/>
              </a:lnSpc>
              <a:spcBef>
                <a:spcPts val="1600"/>
              </a:spcBef>
              <a:buNone/>
            </a:pP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Este Foro tiene como objetivo informar a la comunidad que el proyecto ha llegado a su avance de ejecución el 50%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D13A7F6-125C-3941-A170-8010DCD695EA}"/>
              </a:ext>
            </a:extLst>
          </p:cNvPr>
          <p:cNvSpPr txBox="1"/>
          <p:nvPr/>
        </p:nvSpPr>
        <p:spPr>
          <a:xfrm>
            <a:off x="1184350" y="1263258"/>
            <a:ext cx="5516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solidFill>
                  <a:srgbClr val="EBAF22"/>
                </a:solidFill>
                <a:latin typeface="Nunito Black" pitchFamily="2" charset="0"/>
                <a:ea typeface="Tahoma" panose="020B0604030504040204" pitchFamily="34" charset="0"/>
                <a:cs typeface="Tahoma" panose="020B0604030504040204" pitchFamily="34" charset="0"/>
              </a:rPr>
              <a:t>FORO 50%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7164EBCB-F45E-DF49-9E01-40687CEC7BD8}"/>
              </a:ext>
            </a:extLst>
          </p:cNvPr>
          <p:cNvSpPr txBox="1">
            <a:spLocks/>
          </p:cNvSpPr>
          <p:nvPr/>
        </p:nvSpPr>
        <p:spPr>
          <a:xfrm>
            <a:off x="821803" y="8521877"/>
            <a:ext cx="5912754" cy="943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600"/>
              </a:spcBef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Auditorías Visibles es la Estrategia de participación ciudadana a través de la cual los ciudadanos realizan seguimiento, control y vigilancia a los proyectos del Fondo Adaptación.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FF11D3E-4F76-4A4A-8CE3-4B35993BF27F}"/>
              </a:ext>
            </a:extLst>
          </p:cNvPr>
          <p:cNvSpPr txBox="1"/>
          <p:nvPr/>
        </p:nvSpPr>
        <p:spPr>
          <a:xfrm>
            <a:off x="2753222" y="835308"/>
            <a:ext cx="2270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solidFill>
                  <a:schemeClr val="accent1">
                    <a:lumMod val="50000"/>
                  </a:schemeClr>
                </a:solidFill>
                <a:latin typeface="Nunito Black" pitchFamily="2" charset="0"/>
                <a:ea typeface="Tahoma" panose="020B0604030504040204" pitchFamily="34" charset="0"/>
                <a:cs typeface="Tahoma" panose="020B0604030504040204" pitchFamily="34" charset="0"/>
              </a:rPr>
              <a:t>INVITACIÓN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50F7879-C6FA-CA42-BE24-740052D95F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87268" y="1991289"/>
            <a:ext cx="3181819" cy="3218097"/>
          </a:xfrm>
          <a:ln>
            <a:solidFill>
              <a:srgbClr val="C00000"/>
            </a:solidFill>
          </a:ln>
        </p:spPr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152B532-A4E1-4622-87F8-6B64CB27CC82}"/>
              </a:ext>
            </a:extLst>
          </p:cNvPr>
          <p:cNvSpPr txBox="1"/>
          <p:nvPr/>
        </p:nvSpPr>
        <p:spPr>
          <a:xfrm>
            <a:off x="1987615" y="9688471"/>
            <a:ext cx="1311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Logo</a:t>
            </a:r>
          </a:p>
          <a:p>
            <a:pPr algn="ctr"/>
            <a:r>
              <a:rPr lang="es-CO" dirty="0"/>
              <a:t>Contratista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444494D-5552-4EE1-9718-1CCDC8F4FF71}"/>
              </a:ext>
            </a:extLst>
          </p:cNvPr>
          <p:cNvSpPr txBox="1"/>
          <p:nvPr/>
        </p:nvSpPr>
        <p:spPr>
          <a:xfrm>
            <a:off x="4102281" y="9707162"/>
            <a:ext cx="1553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Logo</a:t>
            </a:r>
          </a:p>
          <a:p>
            <a:pPr algn="ctr"/>
            <a:r>
              <a:rPr lang="es-CO" dirty="0"/>
              <a:t>Interventoría</a:t>
            </a:r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F2F19757-1E19-8B15-5210-20AFDB50BE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56230" y="182819"/>
            <a:ext cx="1634756" cy="678759"/>
          </a:xfrm>
          <a:prstGeom prst="rect">
            <a:avLst/>
          </a:prstGeom>
        </p:spPr>
      </p:pic>
      <p:pic>
        <p:nvPicPr>
          <p:cNvPr id="11" name="Gráfico 19">
            <a:extLst>
              <a:ext uri="{FF2B5EF4-FFF2-40B4-BE49-F238E27FC236}">
                <a16:creationId xmlns:a16="http://schemas.microsoft.com/office/drawing/2014/main" id="{2793B413-D983-0414-6415-220A354F296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65374" y="365501"/>
            <a:ext cx="1634756" cy="568211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FAC20E17-DFE8-B504-A627-19EB8260895E}"/>
              </a:ext>
            </a:extLst>
          </p:cNvPr>
          <p:cNvSpPr/>
          <p:nvPr/>
        </p:nvSpPr>
        <p:spPr>
          <a:xfrm>
            <a:off x="-216568" y="10558300"/>
            <a:ext cx="8325852" cy="520263"/>
          </a:xfrm>
          <a:prstGeom prst="rect">
            <a:avLst/>
          </a:prstGeom>
          <a:solidFill>
            <a:srgbClr val="C38D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365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910D7886-2E97-4A49-892A-D2EA49C678C9}"/>
              </a:ext>
            </a:extLst>
          </p:cNvPr>
          <p:cNvSpPr txBox="1">
            <a:spLocks/>
          </p:cNvSpPr>
          <p:nvPr/>
        </p:nvSpPr>
        <p:spPr>
          <a:xfrm>
            <a:off x="471925" y="5471676"/>
            <a:ext cx="6551963" cy="2826531"/>
          </a:xfrm>
          <a:prstGeom prst="rect">
            <a:avLst/>
          </a:prstGeom>
        </p:spPr>
        <p:txBody>
          <a:bodyPr>
            <a:no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1600"/>
              </a:spcBef>
              <a:buNone/>
            </a:pPr>
            <a:r>
              <a:rPr lang="es-CO" sz="18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El Fondo Adaptación,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su(s) contratista(s)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 e interventoría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, invitan a la comunidad interesada al  </a:t>
            </a:r>
            <a:r>
              <a:rPr lang="es-CO" sz="18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Foro de Auditoría Visible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, del proyecto </a:t>
            </a:r>
            <a:r>
              <a:rPr lang="es-CO" sz="20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XXXXXXXXXXXXXX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, que se realizará en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(nombre del lugar, dirección, municipio, corregimiento, departamento) el día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XXXX,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a las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 am/pm.</a:t>
            </a:r>
          </a:p>
          <a:p>
            <a:pPr marL="0" indent="0" algn="ctr">
              <a:lnSpc>
                <a:spcPct val="100000"/>
              </a:lnSpc>
              <a:spcBef>
                <a:spcPts val="1600"/>
              </a:spcBef>
              <a:buNone/>
            </a:pP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Este Foro tiene como objetivo informar a la comunidad acerca del estado y avance actual del proyecto.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D13A7F6-125C-3941-A170-8010DCD695EA}"/>
              </a:ext>
            </a:extLst>
          </p:cNvPr>
          <p:cNvSpPr txBox="1"/>
          <p:nvPr/>
        </p:nvSpPr>
        <p:spPr>
          <a:xfrm>
            <a:off x="1019979" y="1330473"/>
            <a:ext cx="5516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solidFill>
                  <a:srgbClr val="EBAF22"/>
                </a:solidFill>
                <a:latin typeface="Nunito Black" pitchFamily="2" charset="0"/>
                <a:ea typeface="Tahoma" panose="020B0604030504040204" pitchFamily="34" charset="0"/>
                <a:cs typeface="Tahoma" panose="020B0604030504040204" pitchFamily="34" charset="0"/>
              </a:rPr>
              <a:t>FORO SEGUIMIENTO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FF11D3E-4F76-4A4A-8CE3-4B35993BF27F}"/>
              </a:ext>
            </a:extLst>
          </p:cNvPr>
          <p:cNvSpPr txBox="1"/>
          <p:nvPr/>
        </p:nvSpPr>
        <p:spPr>
          <a:xfrm>
            <a:off x="2643155" y="946766"/>
            <a:ext cx="2270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solidFill>
                  <a:schemeClr val="accent1">
                    <a:lumMod val="50000"/>
                  </a:schemeClr>
                </a:solidFill>
                <a:latin typeface="Nunito Black" pitchFamily="2" charset="0"/>
                <a:ea typeface="Tahoma" panose="020B0604030504040204" pitchFamily="34" charset="0"/>
                <a:cs typeface="Tahoma" panose="020B0604030504040204" pitchFamily="34" charset="0"/>
              </a:rPr>
              <a:t>INVITACIÓN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50F7879-C6FA-CA42-BE24-740052D95F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27664" y="2002039"/>
            <a:ext cx="3181819" cy="3218097"/>
          </a:xfrm>
          <a:ln>
            <a:solidFill>
              <a:srgbClr val="C00000"/>
            </a:solidFill>
          </a:ln>
        </p:spPr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152B532-A4E1-4622-87F8-6B64CB27CC82}"/>
              </a:ext>
            </a:extLst>
          </p:cNvPr>
          <p:cNvSpPr txBox="1"/>
          <p:nvPr/>
        </p:nvSpPr>
        <p:spPr>
          <a:xfrm>
            <a:off x="2021176" y="9666048"/>
            <a:ext cx="1311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Logo</a:t>
            </a:r>
          </a:p>
          <a:p>
            <a:pPr algn="ctr"/>
            <a:r>
              <a:rPr lang="es-CO" dirty="0"/>
              <a:t>Contratista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444494D-5552-4EE1-9718-1CCDC8F4FF71}"/>
              </a:ext>
            </a:extLst>
          </p:cNvPr>
          <p:cNvSpPr txBox="1"/>
          <p:nvPr/>
        </p:nvSpPr>
        <p:spPr>
          <a:xfrm>
            <a:off x="4136227" y="9666049"/>
            <a:ext cx="1553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Logo</a:t>
            </a:r>
          </a:p>
          <a:p>
            <a:pPr algn="ctr"/>
            <a:r>
              <a:rPr lang="es-CO" dirty="0"/>
              <a:t>Interventoría</a:t>
            </a:r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3D694CB2-5068-A969-CD10-962FDCD636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56230" y="182819"/>
            <a:ext cx="1634756" cy="678759"/>
          </a:xfrm>
          <a:prstGeom prst="rect">
            <a:avLst/>
          </a:prstGeom>
        </p:spPr>
      </p:pic>
      <p:pic>
        <p:nvPicPr>
          <p:cNvPr id="11" name="Gráfico 19">
            <a:extLst>
              <a:ext uri="{FF2B5EF4-FFF2-40B4-BE49-F238E27FC236}">
                <a16:creationId xmlns:a16="http://schemas.microsoft.com/office/drawing/2014/main" id="{DF2C8618-67BB-BCF1-8A3E-3539E6A850E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86420" y="182819"/>
            <a:ext cx="1634756" cy="568211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4B2C21F0-5BAF-DB41-07D0-6F0BCE49C6AD}"/>
              </a:ext>
            </a:extLst>
          </p:cNvPr>
          <p:cNvSpPr/>
          <p:nvPr/>
        </p:nvSpPr>
        <p:spPr>
          <a:xfrm>
            <a:off x="-216568" y="10558300"/>
            <a:ext cx="8325852" cy="520263"/>
          </a:xfrm>
          <a:prstGeom prst="rect">
            <a:avLst/>
          </a:prstGeom>
          <a:solidFill>
            <a:srgbClr val="C38D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Subtítulo 2">
            <a:extLst>
              <a:ext uri="{FF2B5EF4-FFF2-40B4-BE49-F238E27FC236}">
                <a16:creationId xmlns:a16="http://schemas.microsoft.com/office/drawing/2014/main" id="{7FA4853C-AB56-4801-52C2-16B88C7BA850}"/>
              </a:ext>
            </a:extLst>
          </p:cNvPr>
          <p:cNvSpPr txBox="1">
            <a:spLocks/>
          </p:cNvSpPr>
          <p:nvPr/>
        </p:nvSpPr>
        <p:spPr>
          <a:xfrm>
            <a:off x="821803" y="8521877"/>
            <a:ext cx="5912754" cy="943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600"/>
              </a:spcBef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Auditorías Visibles es la Estrategia de participación ciudadana a través de la cual los ciudadanos realizan seguimiento, control y vigilancia a los proyectos del Fondo Adaptación. </a:t>
            </a:r>
          </a:p>
        </p:txBody>
      </p:sp>
    </p:spTree>
    <p:extLst>
      <p:ext uri="{BB962C8B-B14F-4D97-AF65-F5344CB8AC3E}">
        <p14:creationId xmlns:p14="http://schemas.microsoft.com/office/powerpoint/2010/main" val="249008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910D7886-2E97-4A49-892A-D2EA49C678C9}"/>
              </a:ext>
            </a:extLst>
          </p:cNvPr>
          <p:cNvSpPr txBox="1">
            <a:spLocks/>
          </p:cNvSpPr>
          <p:nvPr/>
        </p:nvSpPr>
        <p:spPr>
          <a:xfrm>
            <a:off x="471925" y="5471676"/>
            <a:ext cx="6551963" cy="2826531"/>
          </a:xfrm>
          <a:prstGeom prst="rect">
            <a:avLst/>
          </a:prstGeom>
        </p:spPr>
        <p:txBody>
          <a:bodyPr>
            <a:no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1600"/>
              </a:spcBef>
              <a:buNone/>
            </a:pPr>
            <a:r>
              <a:rPr lang="es-CO" sz="18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El Fondo Adaptación,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su(s) contratista(s)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 e interventoría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, invitan a la comunidad interesada al  </a:t>
            </a:r>
            <a:r>
              <a:rPr lang="es-CO" sz="18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Foro de Auditoría Visible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, del proyecto </a:t>
            </a:r>
            <a:r>
              <a:rPr lang="es-CO" sz="20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XXXXXXXXXXXXXX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, que se realizará en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(nombre del lugar, dirección, municipio, corregimiento, departamento) el día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XXXX,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a las </a:t>
            </a:r>
            <a:r>
              <a:rPr lang="es-CO" sz="18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XX am/pm.</a:t>
            </a:r>
          </a:p>
          <a:p>
            <a:pPr marL="0" indent="0" algn="ctr">
              <a:lnSpc>
                <a:spcPct val="100000"/>
              </a:lnSpc>
              <a:spcBef>
                <a:spcPts val="1600"/>
              </a:spcBef>
              <a:buNone/>
            </a:pP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Este Foro tiene como objetivo realizar la rendición de cuentas final del proyecto.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D13A7F6-125C-3941-A170-8010DCD695EA}"/>
              </a:ext>
            </a:extLst>
          </p:cNvPr>
          <p:cNvSpPr txBox="1"/>
          <p:nvPr/>
        </p:nvSpPr>
        <p:spPr>
          <a:xfrm>
            <a:off x="1186102" y="1040542"/>
            <a:ext cx="5516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solidFill>
                  <a:srgbClr val="EBAF22"/>
                </a:solidFill>
                <a:latin typeface="Montserrat Black" panose="00000A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FORO FINAL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FF11D3E-4F76-4A4A-8CE3-4B35993BF27F}"/>
              </a:ext>
            </a:extLst>
          </p:cNvPr>
          <p:cNvSpPr txBox="1"/>
          <p:nvPr/>
        </p:nvSpPr>
        <p:spPr>
          <a:xfrm>
            <a:off x="2710599" y="750505"/>
            <a:ext cx="2270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INVITACIÓN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50F7879-C6FA-CA42-BE24-740052D95F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54714" y="1905271"/>
            <a:ext cx="3181819" cy="3218097"/>
          </a:xfrm>
          <a:ln>
            <a:solidFill>
              <a:srgbClr val="C00000"/>
            </a:solidFill>
          </a:ln>
        </p:spPr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152B532-A4E1-4622-87F8-6B64CB27CC82}"/>
              </a:ext>
            </a:extLst>
          </p:cNvPr>
          <p:cNvSpPr txBox="1"/>
          <p:nvPr/>
        </p:nvSpPr>
        <p:spPr>
          <a:xfrm>
            <a:off x="2436827" y="9666049"/>
            <a:ext cx="1311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Logo</a:t>
            </a:r>
          </a:p>
          <a:p>
            <a:pPr algn="ctr"/>
            <a:r>
              <a:rPr lang="es-CO" dirty="0"/>
              <a:t>Contratista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444494D-5552-4EE1-9718-1CCDC8F4FF71}"/>
              </a:ext>
            </a:extLst>
          </p:cNvPr>
          <p:cNvSpPr txBox="1"/>
          <p:nvPr/>
        </p:nvSpPr>
        <p:spPr>
          <a:xfrm>
            <a:off x="3984093" y="9666048"/>
            <a:ext cx="1553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Logo</a:t>
            </a:r>
          </a:p>
          <a:p>
            <a:pPr algn="ctr"/>
            <a:r>
              <a:rPr lang="es-CO" dirty="0"/>
              <a:t>Interventoría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BDA9C84-BD5B-4AD5-AA3F-337B0F865F33}"/>
              </a:ext>
            </a:extLst>
          </p:cNvPr>
          <p:cNvSpPr/>
          <p:nvPr/>
        </p:nvSpPr>
        <p:spPr>
          <a:xfrm>
            <a:off x="-216568" y="10558300"/>
            <a:ext cx="8325852" cy="520263"/>
          </a:xfrm>
          <a:prstGeom prst="rect">
            <a:avLst/>
          </a:prstGeom>
          <a:solidFill>
            <a:srgbClr val="C38D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id="{08E77912-7700-C6C6-7A65-5505791C69B4}"/>
              </a:ext>
            </a:extLst>
          </p:cNvPr>
          <p:cNvSpPr txBox="1">
            <a:spLocks/>
          </p:cNvSpPr>
          <p:nvPr/>
        </p:nvSpPr>
        <p:spPr>
          <a:xfrm>
            <a:off x="821803" y="8521877"/>
            <a:ext cx="5912754" cy="943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600"/>
              </a:spcBef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Auditorías Visibles es la Estrategia de participación ciudadana a través de la cual los ciudadanos realizan seguimiento, control y vigilancia a los proyectos del Fondo Adaptación. </a:t>
            </a:r>
          </a:p>
        </p:txBody>
      </p:sp>
      <p:pic>
        <p:nvPicPr>
          <p:cNvPr id="13" name="Gráfico 12">
            <a:extLst>
              <a:ext uri="{FF2B5EF4-FFF2-40B4-BE49-F238E27FC236}">
                <a16:creationId xmlns:a16="http://schemas.microsoft.com/office/drawing/2014/main" id="{B5A29AE3-3366-0502-A50F-8B4D4879A6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56230" y="182819"/>
            <a:ext cx="1634756" cy="678759"/>
          </a:xfrm>
          <a:prstGeom prst="rect">
            <a:avLst/>
          </a:prstGeom>
        </p:spPr>
      </p:pic>
      <p:pic>
        <p:nvPicPr>
          <p:cNvPr id="17" name="Gráfico 19">
            <a:extLst>
              <a:ext uri="{FF2B5EF4-FFF2-40B4-BE49-F238E27FC236}">
                <a16:creationId xmlns:a16="http://schemas.microsoft.com/office/drawing/2014/main" id="{E21DAF16-4946-F8B4-CD79-A3AB2CDC7E2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57397" y="209773"/>
            <a:ext cx="1634756" cy="56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3242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331</TotalTime>
  <Words>534</Words>
  <Application>Microsoft Office PowerPoint</Application>
  <PresentationFormat>Personalizado</PresentationFormat>
  <Paragraphs>44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Montserrat</vt:lpstr>
      <vt:lpstr>Montserrat Black</vt:lpstr>
      <vt:lpstr>Nunito Black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Natalia Del Pilar Gil Ramos</cp:lastModifiedBy>
  <cp:revision>11</cp:revision>
  <dcterms:created xsi:type="dcterms:W3CDTF">2021-09-27T15:39:40Z</dcterms:created>
  <dcterms:modified xsi:type="dcterms:W3CDTF">2023-05-24T16:57:19Z</dcterms:modified>
</cp:coreProperties>
</file>