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svg" ContentType="image/sv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autoCompressPictures="0">
  <p:sldMasterIdLst>
    <p:sldMasterId id="2147483660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</p:sldIdLst>
  <p:sldSz cx="7559675" cy="10691813"/>
  <p:notesSz cx="6858000" cy="9144000"/>
  <p:embeddedFontLst>
    <p:embeddedFont>
      <p:font typeface="Nunito Sans" panose="00000500000000000000" pitchFamily="2" charset="0"/>
      <p:regular r:id="rId8"/>
      <p:bold r:id="rId9"/>
    </p:embeddedFont>
    <p:embeddedFont>
      <p:font typeface="Nunito Sans Black" panose="00000A00000000000000" pitchFamily="2" charset="0"/>
      <p:bold r:id="rId10"/>
    </p:embeddedFont>
  </p:embeddedFontLst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A2E"/>
    <a:srgbClr val="07547D"/>
    <a:srgbClr val="EBAF22"/>
    <a:srgbClr val="DD5A2A"/>
    <a:srgbClr val="598BB8"/>
    <a:srgbClr val="EC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0"/>
    <p:restoredTop sz="90353" autoAdjust="0"/>
  </p:normalViewPr>
  <p:slideViewPr>
    <p:cSldViewPr snapToGrid="0" snapToObjects="1" showGuides="1">
      <p:cViewPr varScale="1">
        <p:scale>
          <a:sx n="65" d="100"/>
          <a:sy n="65" d="100"/>
        </p:scale>
        <p:origin x="3684" y="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3.fntdata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tags" Target="tags/tag1.xml" /><Relationship Id="rId8" Type="http://schemas.openxmlformats.org/officeDocument/2006/relationships/font" Target="fonts/font1.fntdata" /><Relationship Id="rId9" Type="http://schemas.openxmlformats.org/officeDocument/2006/relationships/font" Target="fonts/font2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2BFB-687D-42C1-B002-35EDE148204E}" type="datetimeFigureOut">
              <a:rPr lang="es-CO" smtClean="0"/>
              <a:t>8/08/2024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2DD16-8B5D-4BE5-90CF-B1C66660C9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2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FOTO DEL PROYECTO – O DE LA COMUNIDAD </a:t>
            </a:r>
            <a:endParaRPr lang="es-CO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2DD16-8B5D-4BE5-90CF-B1C66660C92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51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FOTO DEL PROYECTO – O DE LA COMUNIDAD </a:t>
            </a:r>
            <a:endParaRPr lang="es-CO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2DD16-8B5D-4BE5-90CF-B1C66660C92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66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FOTO DEL PROYECTO – O DE LA COMUNIDAD </a:t>
            </a:r>
            <a:endParaRPr lang="es-CO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2DD16-8B5D-4BE5-90CF-B1C66660C92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35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FOTO DEL PROYECTO – O DE LA COMUNIDAD </a:t>
            </a:r>
            <a:endParaRPr lang="es-CO"/>
          </a:p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2DD16-8B5D-4BE5-90CF-B1C66660C92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17515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1B28BBE-4B8D-724A-992C-4A110DC6E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25700" y="2030413"/>
            <a:ext cx="2743200" cy="2743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DD5A2A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_tradnl"/>
          </a:p>
        </p:txBody>
      </p:sp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962D89B6-9EF9-4A06-F241-3A9E06CFD53A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4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2405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/>
  <p:timing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svg" /><Relationship Id="rId5" Type="http://schemas.openxmlformats.org/officeDocument/2006/relationships/image" Target="../media/image4.svg" /><Relationship Id="rId6" Type="http://schemas.openxmlformats.org/officeDocument/2006/relationships/image" Target="../media/image5.png" /><Relationship Id="rId7" Type="http://schemas.openxmlformats.org/officeDocument/2006/relationships/image" Target="../media/image6.sv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9.svg" /><Relationship Id="rId5" Type="http://schemas.openxmlformats.org/officeDocument/2006/relationships/image" Target="../media/image7.jpeg" /><Relationship Id="rId6" Type="http://schemas.openxmlformats.org/officeDocument/2006/relationships/image" Target="../media/image10.jpeg" /><Relationship Id="rId7" Type="http://schemas.openxmlformats.org/officeDocument/2006/relationships/image" Target="../media/image2.png" /><Relationship Id="rId8" Type="http://schemas.openxmlformats.org/officeDocument/2006/relationships/image" Target="../media/image11.svg" /><Relationship Id="rId9" Type="http://schemas.openxmlformats.org/officeDocument/2006/relationships/image" Target="../media/image12.sv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image" Target="../media/image13.svg" /><Relationship Id="rId5" Type="http://schemas.openxmlformats.org/officeDocument/2006/relationships/image" Target="../media/image2.png" /><Relationship Id="rId6" Type="http://schemas.openxmlformats.org/officeDocument/2006/relationships/image" Target="../media/image14.svg" /><Relationship Id="rId7" Type="http://schemas.openxmlformats.org/officeDocument/2006/relationships/image" Target="../media/image15.svg" /><Relationship Id="rId8" Type="http://schemas.openxmlformats.org/officeDocument/2006/relationships/image" Target="../media/image7.jpeg" /><Relationship Id="rId9" Type="http://schemas.openxmlformats.org/officeDocument/2006/relationships/image" Target="../media/image1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Relationship Id="rId4" Type="http://schemas.openxmlformats.org/officeDocument/2006/relationships/image" Target="../media/image17.svg" /><Relationship Id="rId5" Type="http://schemas.openxmlformats.org/officeDocument/2006/relationships/image" Target="../media/image7.jpeg" /><Relationship Id="rId6" Type="http://schemas.openxmlformats.org/officeDocument/2006/relationships/image" Target="../media/image18.jpeg" /><Relationship Id="rId7" Type="http://schemas.openxmlformats.org/officeDocument/2006/relationships/image" Target="../media/image2.png" /><Relationship Id="rId8" Type="http://schemas.openxmlformats.org/officeDocument/2006/relationships/image" Target="../media/image19.svg" /><Relationship Id="rId9" Type="http://schemas.openxmlformats.org/officeDocument/2006/relationships/image" Target="../media/image20.sv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00DCCA2E-E72B-931C-B395-A8D7727DA841}"/>
              </a:ext>
            </a:extLst>
          </p:cNvPr>
          <p:cNvSpPr/>
          <p:nvPr/>
        </p:nvSpPr>
        <p:spPr>
          <a:xfrm>
            <a:off x="4179367" y="9338267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93B8221-4F87-78C6-3E5A-10827D427CE3}"/>
              </a:ext>
            </a:extLst>
          </p:cNvPr>
          <p:cNvSpPr/>
          <p:nvPr/>
        </p:nvSpPr>
        <p:spPr>
          <a:xfrm>
            <a:off x="1358178" y="9344885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13A7F6-125C-3941-A170-8010DCD695EA}"/>
              </a:ext>
            </a:extLst>
          </p:cNvPr>
          <p:cNvSpPr txBox="1"/>
          <p:nvPr/>
        </p:nvSpPr>
        <p:spPr>
          <a:xfrm>
            <a:off x="3940730" y="3159845"/>
            <a:ext cx="3783825" cy="159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</a:t>
            </a:r>
          </a:p>
          <a:p>
            <a:pPr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INICIAL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52B532-A4E1-4622-87F8-6B64CB27CC82}"/>
              </a:ext>
            </a:extLst>
          </p:cNvPr>
          <p:cNvSpPr txBox="1"/>
          <p:nvPr/>
        </p:nvSpPr>
        <p:spPr>
          <a:xfrm>
            <a:off x="1639651" y="9457476"/>
            <a:ext cx="13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Contratista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44494D-5552-4EE1-9718-1CCDC8F4FF71}"/>
              </a:ext>
            </a:extLst>
          </p:cNvPr>
          <p:cNvSpPr txBox="1"/>
          <p:nvPr/>
        </p:nvSpPr>
        <p:spPr>
          <a:xfrm>
            <a:off x="4366075" y="9483775"/>
            <a:ext cx="155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Interventoría</a:t>
            </a:r>
            <a:endParaRPr lang="es-CO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17DB77C3-F6E5-2017-CB66-56F6595A606B}"/>
              </a:ext>
            </a:extLst>
          </p:cNvPr>
          <p:cNvSpPr txBox="1"/>
          <p:nvPr/>
        </p:nvSpPr>
        <p:spPr>
          <a:xfrm>
            <a:off x="821803" y="8132306"/>
            <a:ext cx="5912754" cy="943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s-CO" sz="1300" b="1">
                <a:solidFill>
                  <a:schemeClr val="accent1">
                    <a:lumMod val="50000"/>
                  </a:schemeClr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Auditorías Visibles es la Estrategia de participación ciudadana a través de la cual los ciudadanos realizan seguimiento, control y vigilancia a los proyectos del Fondo Adaptación.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BAC647E-5D11-5F4F-629D-924BBB5C6191}"/>
              </a:ext>
            </a:extLst>
          </p:cNvPr>
          <p:cNvSpPr/>
          <p:nvPr/>
        </p:nvSpPr>
        <p:spPr>
          <a:xfrm>
            <a:off x="2950730" y="2462355"/>
            <a:ext cx="3527127" cy="370454"/>
          </a:xfrm>
          <a:prstGeom prst="roundRect">
            <a:avLst/>
          </a:prstGeom>
          <a:solidFill>
            <a:srgbClr val="075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F11D3E-4F76-4A4A-8CE3-4B35993BF27F}"/>
              </a:ext>
            </a:extLst>
          </p:cNvPr>
          <p:cNvSpPr txBox="1"/>
          <p:nvPr/>
        </p:nvSpPr>
        <p:spPr>
          <a:xfrm>
            <a:off x="4179367" y="2479005"/>
            <a:ext cx="229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>
                <a:solidFill>
                  <a:schemeClr val="bg1"/>
                </a:solidFill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INVITACIÓN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4EB16F2-AB20-FAA2-7F36-2E1FFCF7C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706" y="7795767"/>
            <a:ext cx="220330" cy="103289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B8A919-F870-9BDB-3D5D-E46C16FE4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624392" y="7795767"/>
            <a:ext cx="220330" cy="103289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5C5334F-8426-558B-970A-CF5618D36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797" y="953842"/>
            <a:ext cx="2375692" cy="469800"/>
          </a:xfrm>
          <a:prstGeom prst="rect">
            <a:avLst/>
          </a:prstGeom>
        </p:spPr>
      </p:pic>
      <p:pic>
        <p:nvPicPr>
          <p:cNvPr id="18" name="Marcador de posición de imagen 13">
            <a:extLst>
              <a:ext uri="{FF2B5EF4-FFF2-40B4-BE49-F238E27FC236}">
                <a16:creationId xmlns:a16="http://schemas.microsoft.com/office/drawing/2014/main" id="{821B6366-2803-D628-8B41-2E704F7D15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l="16726" r="16726"/>
          <a:stretch>
            <a:fillRect/>
          </a:stretch>
        </p:blipFill>
        <p:spPr>
          <a:xfrm>
            <a:off x="-1635094" y="-1191474"/>
            <a:ext cx="5814461" cy="5812979"/>
          </a:xfrm>
          <a:blipFill>
            <a:blip r:embed="rId8"/>
            <a:stretch>
              <a:fillRect l="1621" t="539" r="-6821" b="-221"/>
            </a:stretch>
          </a:blipFill>
          <a:ln>
            <a:solidFill>
              <a:srgbClr val="FFC000"/>
            </a:solidFill>
          </a:ln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3BFB051-B4EF-AFA7-338F-DD0702692837}"/>
              </a:ext>
            </a:extLst>
          </p:cNvPr>
          <p:cNvSpPr/>
          <p:nvPr/>
        </p:nvSpPr>
        <p:spPr>
          <a:xfrm>
            <a:off x="513579" y="4987733"/>
            <a:ext cx="9534511" cy="1916755"/>
          </a:xfrm>
          <a:prstGeom prst="roundRect">
            <a:avLst/>
          </a:prstGeom>
          <a:solidFill>
            <a:srgbClr val="FFFFFF">
              <a:alpha val="45098"/>
            </a:srgbClr>
          </a:solidFill>
          <a:ln w="57150">
            <a:solidFill>
              <a:srgbClr val="0754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10D7886-2E97-4A49-892A-D2EA49C678C9}"/>
              </a:ext>
            </a:extLst>
          </p:cNvPr>
          <p:cNvSpPr txBox="1"/>
          <p:nvPr/>
        </p:nvSpPr>
        <p:spPr>
          <a:xfrm>
            <a:off x="502198" y="5116509"/>
            <a:ext cx="6551963" cy="3414980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El Fondo Adaptación,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su(s) contratista(s)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e interventoría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invitan a la comunidad interesada al primer </a:t>
            </a: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de Auditoría Visible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del proyecto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XXXXXXXXXXXXXX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que se realizará en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(nombre del lugar, dirección, municipio, corregimiento, departamento) el día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XXXX,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 las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 a.m. /p.m.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CO" sz="14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Este Foro tiene como objetivo dar inicio al proyecto, socializar el alcance, presentar el contratista de obra e interventoría y conformar el Equipo Local de Seguimiento con integrantes de la comunidad que realizarán seguimiento a la ejecución del proyecto.</a:t>
            </a:r>
          </a:p>
        </p:txBody>
      </p:sp>
    </p:spTree>
    <p:extLst>
      <p:ext uri="{BB962C8B-B14F-4D97-AF65-F5344CB8AC3E}">
        <p14:creationId xmlns:p14="http://schemas.microsoft.com/office/powerpoint/2010/main" val="17351001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E049E6E-5149-2688-13AB-3DBD848DE13E}"/>
              </a:ext>
            </a:extLst>
          </p:cNvPr>
          <p:cNvSpPr txBox="1"/>
          <p:nvPr/>
        </p:nvSpPr>
        <p:spPr>
          <a:xfrm>
            <a:off x="4282105" y="3008442"/>
            <a:ext cx="3783825" cy="159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</a:t>
            </a:r>
          </a:p>
          <a:p>
            <a:pPr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FE24CF6-D377-DF14-B67A-CCB9AE73E9E5}"/>
              </a:ext>
            </a:extLst>
          </p:cNvPr>
          <p:cNvSpPr/>
          <p:nvPr/>
        </p:nvSpPr>
        <p:spPr>
          <a:xfrm>
            <a:off x="3076166" y="2462355"/>
            <a:ext cx="3401692" cy="370454"/>
          </a:xfrm>
          <a:prstGeom prst="roundRect">
            <a:avLst/>
          </a:prstGeom>
          <a:solidFill>
            <a:srgbClr val="075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Nunito Sans Black" panose="00000a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80D7BE-3C8B-8FE1-2991-AAC77DD87C48}"/>
              </a:ext>
            </a:extLst>
          </p:cNvPr>
          <p:cNvSpPr txBox="1"/>
          <p:nvPr/>
        </p:nvSpPr>
        <p:spPr>
          <a:xfrm>
            <a:off x="4179367" y="2479005"/>
            <a:ext cx="229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>
                <a:solidFill>
                  <a:schemeClr val="bg1"/>
                </a:solidFill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INVITACIÓN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CE84AB7-9B57-701D-3C90-7CD1029102B6}"/>
              </a:ext>
            </a:extLst>
          </p:cNvPr>
          <p:cNvSpPr/>
          <p:nvPr/>
        </p:nvSpPr>
        <p:spPr>
          <a:xfrm>
            <a:off x="4179367" y="9500495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3DB501F-1084-3D21-B429-029963A15104}"/>
              </a:ext>
            </a:extLst>
          </p:cNvPr>
          <p:cNvSpPr/>
          <p:nvPr/>
        </p:nvSpPr>
        <p:spPr>
          <a:xfrm>
            <a:off x="1358178" y="9507113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E4202B-C3AC-A890-FB22-0F23D9B44314}"/>
              </a:ext>
            </a:extLst>
          </p:cNvPr>
          <p:cNvSpPr txBox="1"/>
          <p:nvPr/>
        </p:nvSpPr>
        <p:spPr>
          <a:xfrm>
            <a:off x="1639651" y="9619704"/>
            <a:ext cx="13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Contratista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471B951-428E-BD2A-1F72-D0BF9DBDE8E3}"/>
              </a:ext>
            </a:extLst>
          </p:cNvPr>
          <p:cNvSpPr txBox="1"/>
          <p:nvPr/>
        </p:nvSpPr>
        <p:spPr>
          <a:xfrm>
            <a:off x="4366075" y="9646003"/>
            <a:ext cx="155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Interventoría</a:t>
            </a:r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CE092E3-5B81-9257-A7D7-5E8BF3D60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797" y="953842"/>
            <a:ext cx="2375692" cy="469800"/>
          </a:xfrm>
          <a:prstGeom prst="rect">
            <a:avLst/>
          </a:prstGeom>
        </p:spPr>
      </p:pic>
      <p:pic>
        <p:nvPicPr>
          <p:cNvPr id="3" name="Marcador de posición de imagen 13">
            <a:extLst>
              <a:ext uri="{FF2B5EF4-FFF2-40B4-BE49-F238E27FC236}">
                <a16:creationId xmlns:a16="http://schemas.microsoft.com/office/drawing/2014/main" id="{8651CA50-635B-7461-4F1F-37CC710FA4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1868" r="21868"/>
          <a:stretch>
            <a:fillRect/>
          </a:stretch>
        </p:blipFill>
        <p:spPr>
          <a:xfrm>
            <a:off x="-1635094" y="-1191474"/>
            <a:ext cx="5814461" cy="5812979"/>
          </a:xfrm>
          <a:blipFill>
            <a:blip r:embed="rId5"/>
            <a:stretch>
              <a:fillRect l="1621" t="539" r="-6821" b="-221"/>
            </a:stretch>
          </a:blipFill>
          <a:ln>
            <a:solidFill>
              <a:srgbClr val="FFC000"/>
            </a:solidFill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87E5915-7F1A-46E2-AD46-26AA2329C281}"/>
              </a:ext>
            </a:extLst>
          </p:cNvPr>
          <p:cNvSpPr/>
          <p:nvPr/>
        </p:nvSpPr>
        <p:spPr>
          <a:xfrm>
            <a:off x="513579" y="4987733"/>
            <a:ext cx="9534511" cy="1916755"/>
          </a:xfrm>
          <a:prstGeom prst="roundRect">
            <a:avLst/>
          </a:prstGeom>
          <a:solidFill>
            <a:srgbClr val="FFFFFF">
              <a:alpha val="45098"/>
            </a:srgbClr>
          </a:solidFill>
          <a:ln w="57150">
            <a:solidFill>
              <a:srgbClr val="0754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10D7886-2E97-4A49-892A-D2EA49C678C9}"/>
              </a:ext>
            </a:extLst>
          </p:cNvPr>
          <p:cNvSpPr txBox="1"/>
          <p:nvPr/>
        </p:nvSpPr>
        <p:spPr>
          <a:xfrm>
            <a:off x="471925" y="5077472"/>
            <a:ext cx="6551963" cy="2488451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El Fondo Adaptación,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su(s) contratista(s)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e interventoría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invitan a la comunidad interesada al  </a:t>
            </a: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de Auditoría Visible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del proyecto </a:t>
            </a:r>
            <a:r>
              <a:rPr lang="es-CO" sz="20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XXXXXXXXXXXXXX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que se realizará en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(nombre del lugar, dirección, municipio, corregimiento, departamento) el día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XXXX,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 las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 a.m/p.m.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MX" sz="14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Este Foro tiene como objetivo informar a la comunidad que el proyecto ha llegado a su avance de </a:t>
            </a:r>
            <a:r>
              <a:rPr lang="es-MX" sz="1400" b="1">
                <a:solidFill>
                  <a:srgbClr val="F10A2E"/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ejecución del 50%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BD91F268-8311-E67D-3815-B15A886D2F0D}"/>
              </a:ext>
            </a:extLst>
          </p:cNvPr>
          <p:cNvSpPr txBox="1"/>
          <p:nvPr/>
        </p:nvSpPr>
        <p:spPr>
          <a:xfrm>
            <a:off x="821803" y="7885566"/>
            <a:ext cx="5912754" cy="943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s-CO" sz="1300" b="1">
                <a:solidFill>
                  <a:schemeClr val="accent1">
                    <a:lumMod val="50000"/>
                  </a:schemeClr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Auditorías Visibles es la Estrategia de participación ciudadana a través de la cual los ciudadanos realizan seguimiento, control y vigilancia a los proyectos del Fondo Adaptación.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716A238-C1F7-B41D-7BFE-DC514FFFB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706" y="7549027"/>
            <a:ext cx="220330" cy="103289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38ACCE0-7F9C-A2C5-A5D6-964AFCFDA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6624392" y="7549027"/>
            <a:ext cx="220330" cy="10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480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F20F5DB-DE2E-9410-A515-F7E864194968}"/>
              </a:ext>
            </a:extLst>
          </p:cNvPr>
          <p:cNvSpPr/>
          <p:nvPr/>
        </p:nvSpPr>
        <p:spPr>
          <a:xfrm>
            <a:off x="513579" y="4987733"/>
            <a:ext cx="9534511" cy="1916755"/>
          </a:xfrm>
          <a:prstGeom prst="roundRect">
            <a:avLst/>
          </a:prstGeom>
          <a:solidFill>
            <a:srgbClr val="FFFFFF">
              <a:alpha val="45098"/>
            </a:srgbClr>
          </a:solidFill>
          <a:ln w="57150">
            <a:solidFill>
              <a:srgbClr val="0754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10D7886-2E97-4A49-892A-D2EA49C678C9}"/>
              </a:ext>
            </a:extLst>
          </p:cNvPr>
          <p:cNvSpPr txBox="1"/>
          <p:nvPr/>
        </p:nvSpPr>
        <p:spPr>
          <a:xfrm>
            <a:off x="648090" y="5073606"/>
            <a:ext cx="6551963" cy="2826531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El Fondo Adaptación,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su(s) contratista(s)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e interventoría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invitan a la comunidad interesada al  </a:t>
            </a: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de Auditoría Visible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del proyecto </a:t>
            </a:r>
            <a:r>
              <a:rPr lang="es-CO" sz="20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XXXXXXXXXXXXXX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que se realizará en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(nombre del lugar, dirección, municipio, corregimiento, departamento) el día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XXXX,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 las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 a.m/p.m.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MX" sz="14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Este Foro tiene como objetivo informar a la comunidad acerca del </a:t>
            </a:r>
            <a:r>
              <a:rPr lang="es-MX" sz="1400" b="1">
                <a:solidFill>
                  <a:srgbClr val="F10A2E"/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estado y avance actual del proyecto.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537FB0E-3720-9423-A2F3-A40648CDCC06}"/>
              </a:ext>
            </a:extLst>
          </p:cNvPr>
          <p:cNvSpPr txBox="1"/>
          <p:nvPr/>
        </p:nvSpPr>
        <p:spPr>
          <a:xfrm>
            <a:off x="3924072" y="2940037"/>
            <a:ext cx="4258638" cy="125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</a:t>
            </a:r>
          </a:p>
          <a:p>
            <a:pPr>
              <a:lnSpc>
                <a:spcPct val="70000"/>
              </a:lnSpc>
            </a:pPr>
            <a:r>
              <a:rPr lang="es-CO" sz="38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SEGUIMIENTO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04EE3A4-36F1-156E-299E-1AFDC38BE9A4}"/>
              </a:ext>
            </a:extLst>
          </p:cNvPr>
          <p:cNvGrpSpPr/>
          <p:nvPr/>
        </p:nvGrpSpPr>
        <p:grpSpPr>
          <a:xfrm>
            <a:off x="3232202" y="2332864"/>
            <a:ext cx="3739245" cy="461665"/>
            <a:chOff x="-997273" y="3192951"/>
            <a:chExt cx="3739245" cy="461665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DDC73811-93B1-B7A1-F53B-B5FBC778AB34}"/>
                </a:ext>
              </a:extLst>
            </p:cNvPr>
            <p:cNvSpPr/>
            <p:nvPr/>
          </p:nvSpPr>
          <p:spPr>
            <a:xfrm>
              <a:off x="-997273" y="3219647"/>
              <a:ext cx="3739245" cy="370454"/>
            </a:xfrm>
            <a:prstGeom prst="roundRect">
              <a:avLst/>
            </a:prstGeom>
            <a:solidFill>
              <a:srgbClr val="0754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Nunito Sans Black" panose="00000a00000000000000" pitchFamily="2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B5F2A59-BC95-3699-AFBE-D2B75945979E}"/>
                </a:ext>
              </a:extLst>
            </p:cNvPr>
            <p:cNvSpPr txBox="1"/>
            <p:nvPr/>
          </p:nvSpPr>
          <p:spPr>
            <a:xfrm>
              <a:off x="-50108" y="3192951"/>
              <a:ext cx="2792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>
                  <a:solidFill>
                    <a:schemeClr val="bg1"/>
                  </a:solidFill>
                  <a:latin typeface="Nunito Sans Black" panose="00000a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INVITACIÓN</a:t>
              </a: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BEFAECF-4E3A-3193-16AC-45F5D635DD8C}"/>
              </a:ext>
            </a:extLst>
          </p:cNvPr>
          <p:cNvSpPr/>
          <p:nvPr/>
        </p:nvSpPr>
        <p:spPr>
          <a:xfrm>
            <a:off x="4179367" y="9500495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1F4612-5FBF-9276-4C31-8636C2BDB6A0}"/>
              </a:ext>
            </a:extLst>
          </p:cNvPr>
          <p:cNvSpPr/>
          <p:nvPr/>
        </p:nvSpPr>
        <p:spPr>
          <a:xfrm>
            <a:off x="1358178" y="9507113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35DED33-5751-E464-042B-55199B831B29}"/>
              </a:ext>
            </a:extLst>
          </p:cNvPr>
          <p:cNvSpPr txBox="1"/>
          <p:nvPr/>
        </p:nvSpPr>
        <p:spPr>
          <a:xfrm>
            <a:off x="1639651" y="9619704"/>
            <a:ext cx="13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Contratista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87DE9F-C7CC-4BBC-EF96-48B32B1FDA41}"/>
              </a:ext>
            </a:extLst>
          </p:cNvPr>
          <p:cNvSpPr txBox="1"/>
          <p:nvPr/>
        </p:nvSpPr>
        <p:spPr>
          <a:xfrm>
            <a:off x="4366075" y="9646003"/>
            <a:ext cx="155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Interventoría</a:t>
            </a:r>
            <a:endParaRPr lang="es-CO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C0E6396-00B0-90E4-0447-F44A14035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797" y="953842"/>
            <a:ext cx="2375692" cy="4698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574FE60B-DC5C-BC6E-ECA6-A630B58AC6B2}"/>
              </a:ext>
            </a:extLst>
          </p:cNvPr>
          <p:cNvSpPr txBox="1"/>
          <p:nvPr/>
        </p:nvSpPr>
        <p:spPr>
          <a:xfrm>
            <a:off x="821803" y="7885566"/>
            <a:ext cx="5912754" cy="943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s-CO" sz="1300" b="1">
                <a:solidFill>
                  <a:schemeClr val="accent1">
                    <a:lumMod val="50000"/>
                  </a:schemeClr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Auditorías Visibles es la Estrategia de participación ciudadana a través de la cual los ciudadanos realizan seguimiento, control y vigilancia a los proyectos del Fondo Adaptación.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0378634A-697E-FF62-A73D-22F918D82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706" y="7549027"/>
            <a:ext cx="220330" cy="103289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6582B04-FC22-F0DE-9880-C4765D9D8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6624392" y="7549027"/>
            <a:ext cx="220330" cy="1032895"/>
          </a:xfrm>
          <a:prstGeom prst="rect">
            <a:avLst/>
          </a:prstGeom>
        </p:spPr>
      </p:pic>
      <p:pic>
        <p:nvPicPr>
          <p:cNvPr id="3" name="Marcador de posición de imagen 13">
            <a:extLst>
              <a:ext uri="{FF2B5EF4-FFF2-40B4-BE49-F238E27FC236}">
                <a16:creationId xmlns:a16="http://schemas.microsoft.com/office/drawing/2014/main" id="{8BFFD700-115C-94D2-755F-01DA0D4DF4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l="21868" r="21868"/>
          <a:stretch>
            <a:fillRect/>
          </a:stretch>
        </p:blipFill>
        <p:spPr>
          <a:xfrm>
            <a:off x="-1635094" y="-1191474"/>
            <a:ext cx="5814461" cy="5812979"/>
          </a:xfrm>
          <a:blipFill>
            <a:blip r:embed="rId8"/>
            <a:stretch>
              <a:fillRect l="1621" t="539" r="-6821" b="-221"/>
            </a:stretch>
          </a:blip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9008696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9F7D450-F177-0748-3043-4653B9EC45CD}"/>
              </a:ext>
            </a:extLst>
          </p:cNvPr>
          <p:cNvSpPr/>
          <p:nvPr/>
        </p:nvSpPr>
        <p:spPr>
          <a:xfrm>
            <a:off x="513579" y="4987733"/>
            <a:ext cx="9534511" cy="1916755"/>
          </a:xfrm>
          <a:prstGeom prst="roundRect">
            <a:avLst/>
          </a:prstGeom>
          <a:solidFill>
            <a:srgbClr val="FFFFFF">
              <a:alpha val="45098"/>
            </a:srgbClr>
          </a:solidFill>
          <a:ln w="57150">
            <a:solidFill>
              <a:srgbClr val="0754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10D7886-2E97-4A49-892A-D2EA49C678C9}"/>
              </a:ext>
            </a:extLst>
          </p:cNvPr>
          <p:cNvSpPr txBox="1"/>
          <p:nvPr/>
        </p:nvSpPr>
        <p:spPr>
          <a:xfrm>
            <a:off x="594002" y="5076579"/>
            <a:ext cx="6551963" cy="2826531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El Fondo Adaptación,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su(s) contratista(s)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e interventoría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invitan a la comunidad interesada al  </a:t>
            </a:r>
            <a:r>
              <a:rPr lang="es-CO" sz="18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de Auditoría Visible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del proyecto </a:t>
            </a:r>
            <a:r>
              <a:rPr lang="es-CO" sz="20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XXXXXXXXXXXXXX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que se realizará en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(nombre del lugar, dirección, municipio, corregimiento, departamento) el día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 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XXXX,</a:t>
            </a:r>
            <a:r>
              <a:rPr lang="es-CO" sz="1800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 las </a:t>
            </a:r>
            <a:r>
              <a:rPr lang="es-CO" sz="1800">
                <a:highlight>
                  <a:srgbClr val="FFFF00"/>
                </a:highlight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XX a.m/p.m.</a:t>
            </a:r>
          </a:p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s-MX" sz="1600" b="1"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Este Foro tiene como objetivo realizar la </a:t>
            </a:r>
            <a:r>
              <a:rPr lang="es-MX" sz="1600" b="1">
                <a:solidFill>
                  <a:srgbClr val="F10A2E"/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rendición de cuentas final del proyecto.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A00F49-57F5-28E6-B842-540D75773D47}"/>
              </a:ext>
            </a:extLst>
          </p:cNvPr>
          <p:cNvSpPr txBox="1"/>
          <p:nvPr/>
        </p:nvSpPr>
        <p:spPr>
          <a:xfrm>
            <a:off x="3450920" y="2992427"/>
            <a:ext cx="3783825" cy="159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FORO </a:t>
            </a:r>
          </a:p>
          <a:p>
            <a:pPr algn="ctr">
              <a:lnSpc>
                <a:spcPct val="70000"/>
              </a:lnSpc>
            </a:pPr>
            <a:r>
              <a:rPr lang="es-CO" sz="6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FINAL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0FC3C4A-4087-9420-D4E7-B74FF23419B7}"/>
              </a:ext>
            </a:extLst>
          </p:cNvPr>
          <p:cNvSpPr/>
          <p:nvPr/>
        </p:nvSpPr>
        <p:spPr>
          <a:xfrm>
            <a:off x="3193600" y="2462355"/>
            <a:ext cx="3284257" cy="370454"/>
          </a:xfrm>
          <a:prstGeom prst="roundRect">
            <a:avLst/>
          </a:prstGeom>
          <a:solidFill>
            <a:srgbClr val="0754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Nunito Sans Black" panose="00000a00000000000000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3624B3-33EE-B915-5310-BF90B1FF7962}"/>
              </a:ext>
            </a:extLst>
          </p:cNvPr>
          <p:cNvSpPr txBox="1"/>
          <p:nvPr/>
        </p:nvSpPr>
        <p:spPr>
          <a:xfrm>
            <a:off x="4179367" y="2463631"/>
            <a:ext cx="227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>
                <a:solidFill>
                  <a:schemeClr val="bg1"/>
                </a:solidFill>
                <a:latin typeface="Nunito Sans Black" panose="00000a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INVITACIÓN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66185BA-D1E7-C306-066A-EC086A738C1A}"/>
              </a:ext>
            </a:extLst>
          </p:cNvPr>
          <p:cNvSpPr/>
          <p:nvPr/>
        </p:nvSpPr>
        <p:spPr>
          <a:xfrm>
            <a:off x="4179367" y="9500495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D29261-F9C1-513D-7851-E6ACBBC140EF}"/>
              </a:ext>
            </a:extLst>
          </p:cNvPr>
          <p:cNvSpPr/>
          <p:nvPr/>
        </p:nvSpPr>
        <p:spPr>
          <a:xfrm>
            <a:off x="1358178" y="9507113"/>
            <a:ext cx="1874024" cy="823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3D4531C-A87D-FC04-8CD9-F2012CE01BA3}"/>
              </a:ext>
            </a:extLst>
          </p:cNvPr>
          <p:cNvSpPr txBox="1"/>
          <p:nvPr/>
        </p:nvSpPr>
        <p:spPr>
          <a:xfrm>
            <a:off x="1639651" y="9619704"/>
            <a:ext cx="13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Contratista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6431DD5-32D9-7B54-329C-DC0B500B6ECD}"/>
              </a:ext>
            </a:extLst>
          </p:cNvPr>
          <p:cNvSpPr txBox="1"/>
          <p:nvPr/>
        </p:nvSpPr>
        <p:spPr>
          <a:xfrm>
            <a:off x="4366075" y="9646003"/>
            <a:ext cx="155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/>
              <a:t>Logo</a:t>
            </a:r>
          </a:p>
          <a:p>
            <a:pPr algn="ctr"/>
            <a:r>
              <a:rPr lang="es-CO"/>
              <a:t>Interventoría</a:t>
            </a:r>
            <a:endParaRPr lang="es-CO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0E77090-8206-0932-B813-3806CA82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4797" y="953842"/>
            <a:ext cx="2375692" cy="469800"/>
          </a:xfrm>
          <a:prstGeom prst="rect">
            <a:avLst/>
          </a:prstGeom>
        </p:spPr>
      </p:pic>
      <p:pic>
        <p:nvPicPr>
          <p:cNvPr id="5" name="Marcador de posición de imagen 13">
            <a:extLst>
              <a:ext uri="{FF2B5EF4-FFF2-40B4-BE49-F238E27FC236}">
                <a16:creationId xmlns:a16="http://schemas.microsoft.com/office/drawing/2014/main" id="{D11CD765-D876-8A20-EC4A-4B283700B1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16625" r="16625"/>
          <a:stretch>
            <a:fillRect/>
          </a:stretch>
        </p:blipFill>
        <p:spPr>
          <a:xfrm>
            <a:off x="-1635094" y="-1191474"/>
            <a:ext cx="5814461" cy="5812979"/>
          </a:xfrm>
          <a:blipFill>
            <a:blip r:embed="rId5"/>
            <a:stretch>
              <a:fillRect l="1621" t="539" r="-6821" b="-221"/>
            </a:stretch>
          </a:blipFill>
          <a:ln>
            <a:solidFill>
              <a:srgbClr val="FFC000"/>
            </a:solidFill>
          </a:ln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CEF1A52A-7768-BAE7-DD07-FFD095518E8B}"/>
              </a:ext>
            </a:extLst>
          </p:cNvPr>
          <p:cNvSpPr txBox="1"/>
          <p:nvPr/>
        </p:nvSpPr>
        <p:spPr>
          <a:xfrm>
            <a:off x="821803" y="7885566"/>
            <a:ext cx="5912754" cy="943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s-CO" sz="1300" b="1">
                <a:solidFill>
                  <a:schemeClr val="accent1">
                    <a:lumMod val="50000"/>
                  </a:schemeClr>
                </a:solidFill>
                <a:latin typeface="Nunito Sans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Auditorías Visibles es la Estrategia de participación ciudadana a través de la cual los ciudadanos realizan seguimiento, control y vigilancia a los proyectos del Fondo Adaptación. 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5F2A7A4-A854-D14D-C351-3F7B852BB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706" y="7549027"/>
            <a:ext cx="220330" cy="103289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AC0DD4E-8B08-6F03-68D2-8DB4A3D91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6624392" y="7549027"/>
            <a:ext cx="220330" cy="10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425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Personalizado</PresentationFormat>
  <Paragraphs>40</Paragraphs>
  <Slides>4</Slides>
  <Notes>4</Notes>
  <TotalTime>365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11">
      <vt:lpstr>Arial</vt:lpstr>
      <vt:lpstr>Calibri Light</vt:lpstr>
      <vt:lpstr>Calibri</vt:lpstr>
      <vt:lpstr>Nunito Sans Black</vt:lpstr>
      <vt:lpstr>Tahoma</vt:lpstr>
      <vt:lpstr>Nunito Sans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Presentación de PowerPoint</dc:title>
  <dc:creator>Microsoft Office User</dc:creator>
  <cp:lastModifiedBy>Edwin Fernando Pachon Rodriguez</cp:lastModifiedBy>
  <cp:revision>15</cp:revision>
  <dcterms:created xsi:type="dcterms:W3CDTF">2021-09-27T15:39:40Z</dcterms:created>
  <dcterms:modified xsi:type="dcterms:W3CDTF">2024-08-08T22:22:27Z</dcterms:modified>
</cp:coreProperties>
</file>