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7559675" cy="10691813"/>
  <p:notesSz cx="6858000" cy="9144000"/>
  <p:embeddedFontLst>
    <p:embeddedFont>
      <p:font typeface="Nunito Black" pitchFamily="2" charset="0"/>
      <p:bold r:id="rId7"/>
      <p:boldItalic r:id="rId8"/>
    </p:embeddedFont>
    <p:embeddedFont>
      <p:font typeface="Nunito Sans" panose="00000500000000000000" pitchFamily="2" charset="0"/>
      <p:regular r:id="rId9"/>
      <p:bold r:id="rId1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547D"/>
    <a:srgbClr val="EBAF22"/>
    <a:srgbClr val="DD5A2A"/>
    <a:srgbClr val="598BB8"/>
    <a:srgbClr val="ECF2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20"/>
    <p:restoredTop sz="90353" autoAdjust="0"/>
  </p:normalViewPr>
  <p:slideViewPr>
    <p:cSldViewPr snapToGrid="0" snapToObjects="1" showGuides="1">
      <p:cViewPr varScale="1">
        <p:scale>
          <a:sx n="65" d="100"/>
          <a:sy n="65" d="100"/>
        </p:scale>
        <p:origin x="4986" y="48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392BFB-687D-42C1-B002-35EDE148204E}" type="datetimeFigureOut">
              <a:rPr lang="es-CO" smtClean="0"/>
              <a:t>22/03/2024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82DD16-8B5D-4BE5-90CF-B1C66660C92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50225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dirty="0"/>
              <a:t>FOTO DEL PROYECTO – O DE LA COMUNIDAD </a:t>
            </a:r>
            <a:endParaRPr lang="es-CO" dirty="0"/>
          </a:p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82DD16-8B5D-4BE5-90CF-B1C66660C92E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1518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dirty="0"/>
              <a:t>FOTO DEL PROYECTO – O DE LA COMUNIDAD </a:t>
            </a:r>
            <a:endParaRPr lang="es-CO" dirty="0"/>
          </a:p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82DD16-8B5D-4BE5-90CF-B1C66660C92E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1665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dirty="0"/>
              <a:t>FOTO DEL PROYECTO – O DE LA COMUNIDAD </a:t>
            </a:r>
            <a:endParaRPr lang="es-CO" dirty="0"/>
          </a:p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82DD16-8B5D-4BE5-90CF-B1C66660C92E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403585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dirty="0"/>
              <a:t>FOTO DEL PROYECTO – O DE LA COMUNIDAD </a:t>
            </a:r>
            <a:endParaRPr lang="es-CO" dirty="0"/>
          </a:p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82DD16-8B5D-4BE5-90CF-B1C66660C92E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76175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</p:spPr>
        <p:txBody>
          <a:bodyPr anchor="b"/>
          <a:lstStyle>
            <a:lvl1pPr algn="ctr">
              <a:defRPr sz="49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3875EEE4-1AE6-2844-90A4-C647E664D3CA}" type="datetimeFigureOut">
              <a:rPr lang="es-ES_tradnl" smtClean="0"/>
              <a:t>22/03/2024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29149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3875EEE4-1AE6-2844-90A4-C647E664D3CA}" type="datetimeFigureOut">
              <a:rPr lang="es-ES_tradnl" smtClean="0"/>
              <a:t>22/03/2024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39892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3875EEE4-1AE6-2844-90A4-C647E664D3CA}" type="datetimeFigureOut">
              <a:rPr lang="es-ES_tradnl" smtClean="0"/>
              <a:t>22/03/2024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86868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3875EEE4-1AE6-2844-90A4-C647E664D3CA}" type="datetimeFigureOut">
              <a:rPr lang="es-ES_tradnl" smtClean="0"/>
              <a:t>22/03/2024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53442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3875EEE4-1AE6-2844-90A4-C647E664D3CA}" type="datetimeFigureOut">
              <a:rPr lang="es-ES_tradnl" smtClean="0"/>
              <a:t>22/03/2024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62578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  <a:prstGeom prst="rect">
            <a:avLst/>
          </a:prstGeom>
        </p:spPr>
        <p:txBody>
          <a:bodyPr anchor="b"/>
          <a:lstStyle>
            <a:lvl1pPr>
              <a:defRPr sz="49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3875EEE4-1AE6-2844-90A4-C647E664D3CA}" type="datetimeFigureOut">
              <a:rPr lang="es-ES_tradnl" smtClean="0"/>
              <a:t>22/03/2024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800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3875EEE4-1AE6-2844-90A4-C647E664D3CA}" type="datetimeFigureOut">
              <a:rPr lang="es-ES_tradnl" smtClean="0"/>
              <a:t>22/03/2024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0078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3875EEE4-1AE6-2844-90A4-C647E664D3CA}" type="datetimeFigureOut">
              <a:rPr lang="es-ES_tradnl" smtClean="0"/>
              <a:t>22/03/2024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84320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3875EEE4-1AE6-2844-90A4-C647E664D3CA}" type="datetimeFigureOut">
              <a:rPr lang="es-ES_tradnl" smtClean="0"/>
              <a:t>22/03/2024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14554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0289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C1B28BBE-4B8D-724A-992C-4A110DC6E6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425700" y="2030413"/>
            <a:ext cx="2743200" cy="27432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57150">
            <a:solidFill>
              <a:srgbClr val="DD5A2A"/>
            </a:solidFill>
          </a:ln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94797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3875EEE4-1AE6-2844-90A4-C647E664D3CA}" type="datetimeFigureOut">
              <a:rPr lang="es-ES_tradnl" smtClean="0"/>
              <a:t>22/03/2024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6B478B25-78FF-1B42-AE45-77400F401823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89370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0590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2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Relationship Id="rId9" Type="http://schemas.openxmlformats.org/officeDocument/2006/relationships/image" Target="../media/image7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7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svg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image" Target="../media/image9.png"/><Relationship Id="rId4" Type="http://schemas.openxmlformats.org/officeDocument/2006/relationships/image" Target="../media/image2.svg"/><Relationship Id="rId9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Relationship Id="rId9" Type="http://schemas.openxmlformats.org/officeDocument/2006/relationships/image" Target="../media/image7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lipse 19">
            <a:extLst>
              <a:ext uri="{FF2B5EF4-FFF2-40B4-BE49-F238E27FC236}">
                <a16:creationId xmlns:a16="http://schemas.microsoft.com/office/drawing/2014/main" id="{1771E892-8FE1-252C-DABB-6BF8AA8ACB44}"/>
              </a:ext>
            </a:extLst>
          </p:cNvPr>
          <p:cNvSpPr/>
          <p:nvPr/>
        </p:nvSpPr>
        <p:spPr>
          <a:xfrm>
            <a:off x="2770048" y="1693399"/>
            <a:ext cx="1247271" cy="1247271"/>
          </a:xfrm>
          <a:prstGeom prst="ellipse">
            <a:avLst/>
          </a:prstGeom>
          <a:solidFill>
            <a:srgbClr val="0754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9" name="Gráfico 18">
            <a:extLst>
              <a:ext uri="{FF2B5EF4-FFF2-40B4-BE49-F238E27FC236}">
                <a16:creationId xmlns:a16="http://schemas.microsoft.com/office/drawing/2014/main" id="{5CD03E90-E0E2-306F-5D53-F7BD342E6C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0800000">
            <a:off x="5329187" y="805516"/>
            <a:ext cx="3528976" cy="5583433"/>
          </a:xfrm>
          <a:prstGeom prst="rect">
            <a:avLst/>
          </a:prstGeom>
        </p:spPr>
      </p:pic>
      <p:sp>
        <p:nvSpPr>
          <p:cNvPr id="16" name="Rectángulo 15">
            <a:extLst>
              <a:ext uri="{FF2B5EF4-FFF2-40B4-BE49-F238E27FC236}">
                <a16:creationId xmlns:a16="http://schemas.microsoft.com/office/drawing/2014/main" id="{00DCCA2E-E72B-931C-B395-A8D7727DA841}"/>
              </a:ext>
            </a:extLst>
          </p:cNvPr>
          <p:cNvSpPr/>
          <p:nvPr/>
        </p:nvSpPr>
        <p:spPr>
          <a:xfrm>
            <a:off x="4179367" y="9500495"/>
            <a:ext cx="1874024" cy="8238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D93B8221-4F87-78C6-3E5A-10827D427CE3}"/>
              </a:ext>
            </a:extLst>
          </p:cNvPr>
          <p:cNvSpPr/>
          <p:nvPr/>
        </p:nvSpPr>
        <p:spPr>
          <a:xfrm>
            <a:off x="1358178" y="9507113"/>
            <a:ext cx="1874024" cy="8238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910D7886-2E97-4A49-892A-D2EA49C678C9}"/>
              </a:ext>
            </a:extLst>
          </p:cNvPr>
          <p:cNvSpPr txBox="1">
            <a:spLocks/>
          </p:cNvSpPr>
          <p:nvPr/>
        </p:nvSpPr>
        <p:spPr>
          <a:xfrm>
            <a:off x="502198" y="5019763"/>
            <a:ext cx="6551963" cy="3368233"/>
          </a:xfrm>
          <a:prstGeom prst="rect">
            <a:avLst/>
          </a:prstGeom>
        </p:spPr>
        <p:txBody>
          <a:bodyPr>
            <a:no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1600"/>
              </a:spcBef>
              <a:buNone/>
            </a:pPr>
            <a:r>
              <a:rPr lang="es-CO" sz="1800" b="1" dirty="0">
                <a:solidFill>
                  <a:srgbClr val="07547D"/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El Fondo Adaptación, </a:t>
            </a:r>
            <a:r>
              <a:rPr lang="es-CO" sz="1800" dirty="0">
                <a:solidFill>
                  <a:srgbClr val="07547D"/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su(s) contratista(s) </a:t>
            </a:r>
            <a:r>
              <a:rPr lang="es-CO" sz="1800" dirty="0">
                <a:solidFill>
                  <a:srgbClr val="07547D"/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rgbClr val="07547D"/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 e interventoría </a:t>
            </a:r>
            <a:r>
              <a:rPr lang="es-CO" sz="1800" dirty="0">
                <a:solidFill>
                  <a:srgbClr val="07547D"/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rgbClr val="07547D"/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invitan a la comunidad interesada al primer </a:t>
            </a:r>
            <a:r>
              <a:rPr lang="es-CO" sz="1800" b="1" dirty="0">
                <a:solidFill>
                  <a:srgbClr val="07547D"/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Foro de Auditoría Visible</a:t>
            </a:r>
            <a:r>
              <a:rPr lang="es-CO" sz="1800" dirty="0">
                <a:solidFill>
                  <a:srgbClr val="07547D"/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del proyecto </a:t>
            </a:r>
            <a:r>
              <a:rPr lang="es-CO" sz="1800" dirty="0">
                <a:solidFill>
                  <a:srgbClr val="07547D"/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XXXXXXXXXXXXXX</a:t>
            </a:r>
            <a:r>
              <a:rPr lang="es-CO" sz="1800" dirty="0">
                <a:solidFill>
                  <a:srgbClr val="07547D"/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que se realizará en </a:t>
            </a:r>
            <a:r>
              <a:rPr lang="es-CO" sz="1800" dirty="0">
                <a:solidFill>
                  <a:srgbClr val="07547D"/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rgbClr val="07547D"/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(nombre del lugar, dirección, municipio, corregimiento, departamento) el día </a:t>
            </a:r>
            <a:r>
              <a:rPr lang="es-CO" sz="1800" dirty="0">
                <a:solidFill>
                  <a:srgbClr val="07547D"/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 </a:t>
            </a:r>
            <a:r>
              <a:rPr lang="es-CO" sz="1800" dirty="0">
                <a:solidFill>
                  <a:srgbClr val="07547D"/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es-CO" sz="1800" dirty="0">
                <a:solidFill>
                  <a:srgbClr val="07547D"/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 </a:t>
            </a:r>
            <a:r>
              <a:rPr lang="es-CO" sz="1800" dirty="0">
                <a:solidFill>
                  <a:srgbClr val="07547D"/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es-CO" sz="1800" dirty="0">
                <a:solidFill>
                  <a:srgbClr val="07547D"/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XXXX,</a:t>
            </a:r>
            <a:r>
              <a:rPr lang="es-CO" sz="1800" dirty="0">
                <a:solidFill>
                  <a:srgbClr val="07547D"/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a las </a:t>
            </a:r>
            <a:r>
              <a:rPr lang="es-CO" sz="1800" dirty="0">
                <a:solidFill>
                  <a:srgbClr val="07547D"/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 a.m. /p.m.</a:t>
            </a:r>
          </a:p>
          <a:p>
            <a:pPr marL="0" indent="0" algn="ctr">
              <a:lnSpc>
                <a:spcPct val="100000"/>
              </a:lnSpc>
              <a:spcBef>
                <a:spcPts val="1600"/>
              </a:spcBef>
              <a:buNone/>
            </a:pPr>
            <a:r>
              <a:rPr lang="es-CO" sz="1400" b="1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Este Foro tiene como objetivo dar inicio al proyecto, socializar el alcance, presentar el contratista de obra e interventoría y conformar el Equipo Local de Seguimiento con integrantes de la comunidad que realizarán seguimiento a la ejecución del proyecto.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D13A7F6-125C-3941-A170-8010DCD695EA}"/>
              </a:ext>
            </a:extLst>
          </p:cNvPr>
          <p:cNvSpPr txBox="1"/>
          <p:nvPr/>
        </p:nvSpPr>
        <p:spPr>
          <a:xfrm>
            <a:off x="3450920" y="2992427"/>
            <a:ext cx="3783825" cy="1590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s-CO" sz="6600" b="1" dirty="0">
                <a:solidFill>
                  <a:schemeClr val="accent4"/>
                </a:solidFill>
                <a:latin typeface="Nunito Black" pitchFamily="2" charset="0"/>
                <a:ea typeface="Tahoma" panose="020B0604030504040204" pitchFamily="34" charset="0"/>
                <a:cs typeface="Tahoma" panose="020B0604030504040204" pitchFamily="34" charset="0"/>
              </a:rPr>
              <a:t>FORO </a:t>
            </a:r>
          </a:p>
          <a:p>
            <a:pPr algn="ctr">
              <a:lnSpc>
                <a:spcPct val="70000"/>
              </a:lnSpc>
            </a:pPr>
            <a:r>
              <a:rPr lang="es-CO" sz="6600" b="1" dirty="0">
                <a:solidFill>
                  <a:schemeClr val="accent4"/>
                </a:solidFill>
                <a:latin typeface="Nunito Black" pitchFamily="2" charset="0"/>
                <a:ea typeface="Tahoma" panose="020B0604030504040204" pitchFamily="34" charset="0"/>
                <a:cs typeface="Tahoma" panose="020B0604030504040204" pitchFamily="34" charset="0"/>
              </a:rPr>
              <a:t>INICIAL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50F7879-C6FA-CA42-BE24-740052D95F9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0741" y="1486862"/>
            <a:ext cx="3096000" cy="3096000"/>
          </a:xfrm>
          <a:ln w="76200">
            <a:solidFill>
              <a:schemeClr val="accent4"/>
            </a:solidFill>
          </a:ln>
        </p:spPr>
        <p:txBody>
          <a:bodyPr/>
          <a:lstStyle/>
          <a:p>
            <a:endParaRPr lang="es-CO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152B532-A4E1-4622-87F8-6B64CB27CC82}"/>
              </a:ext>
            </a:extLst>
          </p:cNvPr>
          <p:cNvSpPr txBox="1"/>
          <p:nvPr/>
        </p:nvSpPr>
        <p:spPr>
          <a:xfrm>
            <a:off x="1639651" y="9619704"/>
            <a:ext cx="1311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Logo</a:t>
            </a:r>
          </a:p>
          <a:p>
            <a:pPr algn="ctr"/>
            <a:r>
              <a:rPr lang="es-CO" dirty="0"/>
              <a:t>Contratista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444494D-5552-4EE1-9718-1CCDC8F4FF71}"/>
              </a:ext>
            </a:extLst>
          </p:cNvPr>
          <p:cNvSpPr txBox="1"/>
          <p:nvPr/>
        </p:nvSpPr>
        <p:spPr>
          <a:xfrm>
            <a:off x="4366075" y="9646003"/>
            <a:ext cx="1553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/>
              <a:t>Logo</a:t>
            </a:r>
          </a:p>
          <a:p>
            <a:pPr algn="ctr"/>
            <a:r>
              <a:rPr lang="es-CO"/>
              <a:t>Interventoría</a:t>
            </a:r>
            <a:endParaRPr lang="es-CO" dirty="0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F1E2B98E-F22B-A861-2F6B-6B272A6514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81723" y="500779"/>
            <a:ext cx="1634756" cy="678759"/>
          </a:xfrm>
          <a:prstGeom prst="rect">
            <a:avLst/>
          </a:prstGeom>
        </p:spPr>
      </p:pic>
      <p:pic>
        <p:nvPicPr>
          <p:cNvPr id="11" name="Gráfico 19">
            <a:extLst>
              <a:ext uri="{FF2B5EF4-FFF2-40B4-BE49-F238E27FC236}">
                <a16:creationId xmlns:a16="http://schemas.microsoft.com/office/drawing/2014/main" id="{64926B5B-1632-D63C-2482-4D68F9ACED65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502198" y="556053"/>
            <a:ext cx="1634756" cy="568211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B364DF07-F6A3-49A1-A45C-5B21A2C25930}"/>
              </a:ext>
            </a:extLst>
          </p:cNvPr>
          <p:cNvSpPr/>
          <p:nvPr/>
        </p:nvSpPr>
        <p:spPr>
          <a:xfrm>
            <a:off x="-216568" y="10558300"/>
            <a:ext cx="8325852" cy="520263"/>
          </a:xfrm>
          <a:prstGeom prst="rect">
            <a:avLst/>
          </a:prstGeom>
          <a:solidFill>
            <a:srgbClr val="C38D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Subtítulo 2">
            <a:extLst>
              <a:ext uri="{FF2B5EF4-FFF2-40B4-BE49-F238E27FC236}">
                <a16:creationId xmlns:a16="http://schemas.microsoft.com/office/drawing/2014/main" id="{17DB77C3-F6E5-2017-CB66-56F6595A606B}"/>
              </a:ext>
            </a:extLst>
          </p:cNvPr>
          <p:cNvSpPr txBox="1">
            <a:spLocks/>
          </p:cNvSpPr>
          <p:nvPr/>
        </p:nvSpPr>
        <p:spPr>
          <a:xfrm>
            <a:off x="821803" y="8336699"/>
            <a:ext cx="5912754" cy="943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600"/>
              </a:spcBef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Auditorías Visibles es la Estrategia de participación ciudadana a través de la cual los ciudadanos realizan seguimiento, control y vigilancia a los proyectos del Fondo Adaptación. </a:t>
            </a: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6BAC647E-5D11-5F4F-629D-924BBB5C6191}"/>
              </a:ext>
            </a:extLst>
          </p:cNvPr>
          <p:cNvSpPr/>
          <p:nvPr/>
        </p:nvSpPr>
        <p:spPr>
          <a:xfrm>
            <a:off x="4207810" y="2462355"/>
            <a:ext cx="2270047" cy="370454"/>
          </a:xfrm>
          <a:prstGeom prst="roundRect">
            <a:avLst/>
          </a:prstGeom>
          <a:solidFill>
            <a:srgbClr val="0754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FF11D3E-4F76-4A4A-8CE3-4B35993BF27F}"/>
              </a:ext>
            </a:extLst>
          </p:cNvPr>
          <p:cNvSpPr txBox="1"/>
          <p:nvPr/>
        </p:nvSpPr>
        <p:spPr>
          <a:xfrm>
            <a:off x="4207811" y="2479005"/>
            <a:ext cx="22700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bg1"/>
                </a:solidFill>
                <a:latin typeface="Nunito Black" pitchFamily="2" charset="0"/>
                <a:ea typeface="Tahoma" panose="020B0604030504040204" pitchFamily="34" charset="0"/>
                <a:cs typeface="Tahoma" panose="020B0604030504040204" pitchFamily="34" charset="0"/>
              </a:rPr>
              <a:t>INVITACIÓN</a:t>
            </a:r>
          </a:p>
        </p:txBody>
      </p:sp>
      <p:pic>
        <p:nvPicPr>
          <p:cNvPr id="8" name="Gráfico 7">
            <a:extLst>
              <a:ext uri="{FF2B5EF4-FFF2-40B4-BE49-F238E27FC236}">
                <a16:creationId xmlns:a16="http://schemas.microsoft.com/office/drawing/2014/main" id="{D4EB16F2-AB20-FAA2-7F36-2E1FFCF7CBE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3710" y="6798497"/>
            <a:ext cx="220330" cy="1032895"/>
          </a:xfrm>
          <a:prstGeom prst="rect">
            <a:avLst/>
          </a:prstGeom>
        </p:spPr>
      </p:pic>
      <p:pic>
        <p:nvPicPr>
          <p:cNvPr id="9" name="Gráfico 8">
            <a:extLst>
              <a:ext uri="{FF2B5EF4-FFF2-40B4-BE49-F238E27FC236}">
                <a16:creationId xmlns:a16="http://schemas.microsoft.com/office/drawing/2014/main" id="{A2B8A919-F870-9BDB-3D5D-E46C16FE493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0800000">
            <a:off x="7068769" y="6762871"/>
            <a:ext cx="220330" cy="1032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100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>
            <a:extLst>
              <a:ext uri="{FF2B5EF4-FFF2-40B4-BE49-F238E27FC236}">
                <a16:creationId xmlns:a16="http://schemas.microsoft.com/office/drawing/2014/main" id="{910D7886-2E97-4A49-892A-D2EA49C678C9}"/>
              </a:ext>
            </a:extLst>
          </p:cNvPr>
          <p:cNvSpPr txBox="1">
            <a:spLocks/>
          </p:cNvSpPr>
          <p:nvPr/>
        </p:nvSpPr>
        <p:spPr>
          <a:xfrm>
            <a:off x="471925" y="5471676"/>
            <a:ext cx="6551963" cy="2826531"/>
          </a:xfrm>
          <a:prstGeom prst="rect">
            <a:avLst/>
          </a:prstGeom>
        </p:spPr>
        <p:txBody>
          <a:bodyPr>
            <a:no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1600"/>
              </a:spcBef>
              <a:buNone/>
            </a:pPr>
            <a:r>
              <a:rPr lang="es-CO" sz="1800" b="1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El Fondo Adaptación,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su(s) contratista(s)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 e interventoría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invitan a la comunidad interesada al  </a:t>
            </a:r>
            <a:r>
              <a:rPr lang="es-CO" sz="1800" b="1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Foro de Auditoría Visible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del proyecto </a:t>
            </a:r>
            <a:r>
              <a:rPr lang="es-CO" sz="20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XXXXXXXXXXXXXX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que se realizará en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(nombre del lugar, dirección, municipio, corregimiento, departamento) el día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XXXX,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a las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 </a:t>
            </a:r>
            <a:r>
              <a:rPr lang="es-CO" sz="1800" dirty="0" err="1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a.m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/p.m.</a:t>
            </a:r>
          </a:p>
          <a:p>
            <a:pPr marL="0" indent="0" algn="ctr">
              <a:lnSpc>
                <a:spcPct val="100000"/>
              </a:lnSpc>
              <a:spcBef>
                <a:spcPts val="1600"/>
              </a:spcBef>
              <a:buNone/>
            </a:pPr>
            <a:r>
              <a:rPr lang="es-MX" sz="1400" b="1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Este Foro tiene como objetivo informar a la comunidad que el proyecto ha llegado a su avance de ejecución el 50%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7164EBCB-F45E-DF49-9E01-40687CEC7BD8}"/>
              </a:ext>
            </a:extLst>
          </p:cNvPr>
          <p:cNvSpPr txBox="1">
            <a:spLocks/>
          </p:cNvSpPr>
          <p:nvPr/>
        </p:nvSpPr>
        <p:spPr>
          <a:xfrm>
            <a:off x="821803" y="8521877"/>
            <a:ext cx="5912754" cy="943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600"/>
              </a:spcBef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Auditorías Visibles es la Estrategia de participación ciudadana a través de la cual los ciudadanos realizan seguimiento, control y vigilancia a los proyectos del Fondo Adaptación. 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FAC20E17-DFE8-B504-A627-19EB8260895E}"/>
              </a:ext>
            </a:extLst>
          </p:cNvPr>
          <p:cNvSpPr/>
          <p:nvPr/>
        </p:nvSpPr>
        <p:spPr>
          <a:xfrm>
            <a:off x="-216568" y="10558300"/>
            <a:ext cx="8325852" cy="520263"/>
          </a:xfrm>
          <a:prstGeom prst="rect">
            <a:avLst/>
          </a:prstGeom>
          <a:solidFill>
            <a:srgbClr val="C38D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29C133A6-11C6-11D3-17C0-C5D62F5D50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0800000">
            <a:off x="5329187" y="805516"/>
            <a:ext cx="3528976" cy="5583433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2E049E6E-5149-2688-13AB-3DBD848DE13E}"/>
              </a:ext>
            </a:extLst>
          </p:cNvPr>
          <p:cNvSpPr txBox="1"/>
          <p:nvPr/>
        </p:nvSpPr>
        <p:spPr>
          <a:xfrm>
            <a:off x="3450920" y="2992427"/>
            <a:ext cx="3783825" cy="1590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s-CO" sz="6600" b="1" dirty="0">
                <a:solidFill>
                  <a:schemeClr val="accent4"/>
                </a:solidFill>
                <a:latin typeface="Nunito Black" pitchFamily="2" charset="0"/>
                <a:ea typeface="Tahoma" panose="020B0604030504040204" pitchFamily="34" charset="0"/>
                <a:cs typeface="Tahoma" panose="020B0604030504040204" pitchFamily="34" charset="0"/>
              </a:rPr>
              <a:t>FORO </a:t>
            </a:r>
          </a:p>
          <a:p>
            <a:pPr algn="ctr">
              <a:lnSpc>
                <a:spcPct val="70000"/>
              </a:lnSpc>
            </a:pPr>
            <a:r>
              <a:rPr lang="es-CO" sz="6600" b="1" dirty="0">
                <a:solidFill>
                  <a:schemeClr val="accent4"/>
                </a:solidFill>
                <a:latin typeface="Nunito Black" pitchFamily="2" charset="0"/>
                <a:ea typeface="Tahoma" panose="020B0604030504040204" pitchFamily="34" charset="0"/>
                <a:cs typeface="Tahoma" panose="020B0604030504040204" pitchFamily="34" charset="0"/>
              </a:rPr>
              <a:t>50%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FFE24CF6-D377-DF14-B67A-CCB9AE73E9E5}"/>
              </a:ext>
            </a:extLst>
          </p:cNvPr>
          <p:cNvSpPr/>
          <p:nvPr/>
        </p:nvSpPr>
        <p:spPr>
          <a:xfrm>
            <a:off x="4207810" y="2462355"/>
            <a:ext cx="2270047" cy="370454"/>
          </a:xfrm>
          <a:prstGeom prst="roundRect">
            <a:avLst/>
          </a:prstGeom>
          <a:solidFill>
            <a:srgbClr val="0754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280D7BE-3C8B-8FE1-2991-AAC77DD87C48}"/>
              </a:ext>
            </a:extLst>
          </p:cNvPr>
          <p:cNvSpPr txBox="1"/>
          <p:nvPr/>
        </p:nvSpPr>
        <p:spPr>
          <a:xfrm>
            <a:off x="4207811" y="2479005"/>
            <a:ext cx="22700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bg1"/>
                </a:solidFill>
                <a:latin typeface="Nunito Black" pitchFamily="2" charset="0"/>
                <a:ea typeface="Tahoma" panose="020B0604030504040204" pitchFamily="34" charset="0"/>
                <a:cs typeface="Tahoma" panose="020B0604030504040204" pitchFamily="34" charset="0"/>
              </a:rPr>
              <a:t>INVITACIÓN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17F2CC37-35DA-46B5-56B0-1AB3441D5087}"/>
              </a:ext>
            </a:extLst>
          </p:cNvPr>
          <p:cNvSpPr/>
          <p:nvPr/>
        </p:nvSpPr>
        <p:spPr>
          <a:xfrm>
            <a:off x="324930" y="3443254"/>
            <a:ext cx="1247271" cy="1247271"/>
          </a:xfrm>
          <a:prstGeom prst="ellipse">
            <a:avLst/>
          </a:prstGeom>
          <a:solidFill>
            <a:srgbClr val="0754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Marcador de posición de imagen 2">
            <a:extLst>
              <a:ext uri="{FF2B5EF4-FFF2-40B4-BE49-F238E27FC236}">
                <a16:creationId xmlns:a16="http://schemas.microsoft.com/office/drawing/2014/main" id="{15478AC3-25EB-C8FB-B833-DD581432B33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0741" y="1486862"/>
            <a:ext cx="3096000" cy="3096000"/>
          </a:xfrm>
          <a:ln w="76200">
            <a:solidFill>
              <a:schemeClr val="accent4"/>
            </a:solidFill>
          </a:ln>
        </p:spPr>
        <p:txBody>
          <a:bodyPr/>
          <a:lstStyle/>
          <a:p>
            <a:endParaRPr lang="es-CO"/>
          </a:p>
        </p:txBody>
      </p:sp>
      <p:pic>
        <p:nvPicPr>
          <p:cNvPr id="18" name="Gráfico 17">
            <a:extLst>
              <a:ext uri="{FF2B5EF4-FFF2-40B4-BE49-F238E27FC236}">
                <a16:creationId xmlns:a16="http://schemas.microsoft.com/office/drawing/2014/main" id="{EF12BE8B-82DD-AB7D-C761-57190FE33DC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81723" y="500779"/>
            <a:ext cx="1634756" cy="678759"/>
          </a:xfrm>
          <a:prstGeom prst="rect">
            <a:avLst/>
          </a:prstGeom>
        </p:spPr>
      </p:pic>
      <p:pic>
        <p:nvPicPr>
          <p:cNvPr id="19" name="Gráfico 19">
            <a:extLst>
              <a:ext uri="{FF2B5EF4-FFF2-40B4-BE49-F238E27FC236}">
                <a16:creationId xmlns:a16="http://schemas.microsoft.com/office/drawing/2014/main" id="{4C8137D2-3262-F8D5-F401-E67C76BC249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502198" y="556053"/>
            <a:ext cx="1634756" cy="568211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21" name="Vista general de diapositiva 20">
                <a:extLst>
                  <a:ext uri="{FF2B5EF4-FFF2-40B4-BE49-F238E27FC236}">
                    <a16:creationId xmlns:a16="http://schemas.microsoft.com/office/drawing/2014/main" id="{61B7FAE0-DF2A-9490-B742-D278316FF11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164448969"/>
                  </p:ext>
                </p:extLst>
              </p:nvPr>
            </p:nvGraphicFramePr>
            <p:xfrm>
              <a:off x="-12763398" y="5255580"/>
              <a:ext cx="1889919" cy="2672953"/>
            </p:xfrm>
            <a:graphic>
              <a:graphicData uri="http://schemas.microsoft.com/office/powerpoint/2016/slidezoom">
                <pslz:sldZm>
                  <pslz:sldZmObj sldId="258" cId="713654800">
                    <pslz:zmPr id="{52DC03B4-BD6F-4714-8384-D931421403FD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889919" cy="2672953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21" name="Vista general de diapositiva 2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61B7FAE0-DF2A-9490-B742-D278316FF11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-12763398" y="5255580"/>
                <a:ext cx="1889919" cy="2672953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p:sp>
        <p:nvSpPr>
          <p:cNvPr id="22" name="Rectángulo 21">
            <a:extLst>
              <a:ext uri="{FF2B5EF4-FFF2-40B4-BE49-F238E27FC236}">
                <a16:creationId xmlns:a16="http://schemas.microsoft.com/office/drawing/2014/main" id="{1CE84AB7-9B57-701D-3C90-7CD1029102B6}"/>
              </a:ext>
            </a:extLst>
          </p:cNvPr>
          <p:cNvSpPr/>
          <p:nvPr/>
        </p:nvSpPr>
        <p:spPr>
          <a:xfrm>
            <a:off x="4179367" y="9500495"/>
            <a:ext cx="1874024" cy="8238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E3DB501F-1084-3D21-B429-029963A15104}"/>
              </a:ext>
            </a:extLst>
          </p:cNvPr>
          <p:cNvSpPr/>
          <p:nvPr/>
        </p:nvSpPr>
        <p:spPr>
          <a:xfrm>
            <a:off x="1358178" y="9507113"/>
            <a:ext cx="1874024" cy="8238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D3E4202B-C3AC-A890-FB22-0F23D9B44314}"/>
              </a:ext>
            </a:extLst>
          </p:cNvPr>
          <p:cNvSpPr txBox="1"/>
          <p:nvPr/>
        </p:nvSpPr>
        <p:spPr>
          <a:xfrm>
            <a:off x="1639651" y="9619704"/>
            <a:ext cx="1311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Logo</a:t>
            </a:r>
          </a:p>
          <a:p>
            <a:pPr algn="ctr"/>
            <a:r>
              <a:rPr lang="es-CO" dirty="0"/>
              <a:t>Contratista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6471B951-428E-BD2A-1F72-D0BF9DBDE8E3}"/>
              </a:ext>
            </a:extLst>
          </p:cNvPr>
          <p:cNvSpPr txBox="1"/>
          <p:nvPr/>
        </p:nvSpPr>
        <p:spPr>
          <a:xfrm>
            <a:off x="4366075" y="9646003"/>
            <a:ext cx="1553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/>
              <a:t>Logo</a:t>
            </a:r>
          </a:p>
          <a:p>
            <a:pPr algn="ctr"/>
            <a:r>
              <a:rPr lang="es-CO"/>
              <a:t>Interventoría</a:t>
            </a:r>
            <a:endParaRPr lang="es-CO" dirty="0"/>
          </a:p>
        </p:txBody>
      </p:sp>
      <p:pic>
        <p:nvPicPr>
          <p:cNvPr id="26" name="Gráfico 25">
            <a:extLst>
              <a:ext uri="{FF2B5EF4-FFF2-40B4-BE49-F238E27FC236}">
                <a16:creationId xmlns:a16="http://schemas.microsoft.com/office/drawing/2014/main" id="{B6369BA7-32A1-CE5C-CECB-08D3D310636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13710" y="7078713"/>
            <a:ext cx="220330" cy="1032895"/>
          </a:xfrm>
          <a:prstGeom prst="rect">
            <a:avLst/>
          </a:prstGeom>
        </p:spPr>
      </p:pic>
      <p:pic>
        <p:nvPicPr>
          <p:cNvPr id="27" name="Gráfico 26">
            <a:extLst>
              <a:ext uri="{FF2B5EF4-FFF2-40B4-BE49-F238E27FC236}">
                <a16:creationId xmlns:a16="http://schemas.microsoft.com/office/drawing/2014/main" id="{84FDC510-41B5-74B6-5AC8-8CE8060933D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10800000">
            <a:off x="7068769" y="7043087"/>
            <a:ext cx="220330" cy="1032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654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>
            <a:extLst>
              <a:ext uri="{FF2B5EF4-FFF2-40B4-BE49-F238E27FC236}">
                <a16:creationId xmlns:a16="http://schemas.microsoft.com/office/drawing/2014/main" id="{910D7886-2E97-4A49-892A-D2EA49C678C9}"/>
              </a:ext>
            </a:extLst>
          </p:cNvPr>
          <p:cNvSpPr txBox="1">
            <a:spLocks/>
          </p:cNvSpPr>
          <p:nvPr/>
        </p:nvSpPr>
        <p:spPr>
          <a:xfrm>
            <a:off x="471925" y="5471676"/>
            <a:ext cx="6551963" cy="2826531"/>
          </a:xfrm>
          <a:prstGeom prst="rect">
            <a:avLst/>
          </a:prstGeom>
        </p:spPr>
        <p:txBody>
          <a:bodyPr>
            <a:no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1600"/>
              </a:spcBef>
              <a:buNone/>
            </a:pPr>
            <a:r>
              <a:rPr lang="es-CO" sz="1800" b="1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El Fondo Adaptación,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su(s) contratista(s)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 e interventoría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invitan a la comunidad interesada al  </a:t>
            </a:r>
            <a:r>
              <a:rPr lang="es-CO" sz="1800" b="1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Foro de Auditoría Visible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del proyecto </a:t>
            </a:r>
            <a:r>
              <a:rPr lang="es-CO" sz="20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XXXXXXXXXXXXXX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que se realizará en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(nombre del lugar, dirección, municipio, corregimiento, departamento) el día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XXXX,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a las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 </a:t>
            </a:r>
            <a:r>
              <a:rPr lang="es-CO" sz="1800" dirty="0" err="1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a.m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/p.m.</a:t>
            </a:r>
          </a:p>
          <a:p>
            <a:pPr marL="0" indent="0" algn="ctr">
              <a:lnSpc>
                <a:spcPct val="100000"/>
              </a:lnSpc>
              <a:spcBef>
                <a:spcPts val="1600"/>
              </a:spcBef>
              <a:buNone/>
            </a:pPr>
            <a:r>
              <a:rPr lang="es-MX" sz="1400" b="1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Este Foro tiene como objetivo informar a la comunidad acerca del estado y avance actual del proyecto.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4B2C21F0-5BAF-DB41-07D0-6F0BCE49C6AD}"/>
              </a:ext>
            </a:extLst>
          </p:cNvPr>
          <p:cNvSpPr/>
          <p:nvPr/>
        </p:nvSpPr>
        <p:spPr>
          <a:xfrm>
            <a:off x="-216568" y="10558300"/>
            <a:ext cx="8325852" cy="520263"/>
          </a:xfrm>
          <a:prstGeom prst="rect">
            <a:avLst/>
          </a:prstGeom>
          <a:solidFill>
            <a:srgbClr val="C38D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Subtítulo 2">
            <a:extLst>
              <a:ext uri="{FF2B5EF4-FFF2-40B4-BE49-F238E27FC236}">
                <a16:creationId xmlns:a16="http://schemas.microsoft.com/office/drawing/2014/main" id="{7FA4853C-AB56-4801-52C2-16B88C7BA850}"/>
              </a:ext>
            </a:extLst>
          </p:cNvPr>
          <p:cNvSpPr txBox="1">
            <a:spLocks/>
          </p:cNvSpPr>
          <p:nvPr/>
        </p:nvSpPr>
        <p:spPr>
          <a:xfrm>
            <a:off x="821803" y="8521877"/>
            <a:ext cx="5912754" cy="943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600"/>
              </a:spcBef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Auditorías Visibles es la Estrategia de participación ciudadana a través de la cual los ciudadanos realizan seguimiento, control y vigilancia a los proyectos del Fondo Adaptación. </a:t>
            </a:r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B6A9DC8F-55A6-8A50-A13E-95FD10D344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0800000">
            <a:off x="5329187" y="805516"/>
            <a:ext cx="3528976" cy="5583433"/>
          </a:xfrm>
          <a:prstGeom prst="rect">
            <a:avLst/>
          </a:prstGeom>
        </p:spPr>
      </p:pic>
      <p:pic>
        <p:nvPicPr>
          <p:cNvPr id="7" name="Gráfico 6">
            <a:extLst>
              <a:ext uri="{FF2B5EF4-FFF2-40B4-BE49-F238E27FC236}">
                <a16:creationId xmlns:a16="http://schemas.microsoft.com/office/drawing/2014/main" id="{D78E59D6-3637-8E43-831D-D4E9D516C0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81723" y="500779"/>
            <a:ext cx="1634756" cy="678759"/>
          </a:xfrm>
          <a:prstGeom prst="rect">
            <a:avLst/>
          </a:prstGeom>
        </p:spPr>
      </p:pic>
      <p:pic>
        <p:nvPicPr>
          <p:cNvPr id="8" name="Gráfico 19">
            <a:extLst>
              <a:ext uri="{FF2B5EF4-FFF2-40B4-BE49-F238E27FC236}">
                <a16:creationId xmlns:a16="http://schemas.microsoft.com/office/drawing/2014/main" id="{A06BBEE1-7318-389E-CC48-60F449A6E550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502198" y="556053"/>
            <a:ext cx="1634756" cy="568211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8537FB0E-3720-9423-A2F3-A40648CDCC06}"/>
              </a:ext>
            </a:extLst>
          </p:cNvPr>
          <p:cNvSpPr txBox="1"/>
          <p:nvPr/>
        </p:nvSpPr>
        <p:spPr>
          <a:xfrm>
            <a:off x="224872" y="3840488"/>
            <a:ext cx="4258638" cy="1328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0000"/>
              </a:lnSpc>
            </a:pPr>
            <a:r>
              <a:rPr lang="es-CO" sz="6600" b="1" dirty="0">
                <a:solidFill>
                  <a:schemeClr val="accent4"/>
                </a:solidFill>
                <a:latin typeface="Nunito Black" pitchFamily="2" charset="0"/>
                <a:ea typeface="Tahoma" panose="020B0604030504040204" pitchFamily="34" charset="0"/>
                <a:cs typeface="Tahoma" panose="020B0604030504040204" pitchFamily="34" charset="0"/>
              </a:rPr>
              <a:t>FORO </a:t>
            </a:r>
          </a:p>
          <a:p>
            <a:pPr>
              <a:lnSpc>
                <a:spcPct val="70000"/>
              </a:lnSpc>
            </a:pPr>
            <a:r>
              <a:rPr lang="es-CO" sz="4400" b="1" dirty="0">
                <a:solidFill>
                  <a:schemeClr val="accent4"/>
                </a:solidFill>
                <a:latin typeface="Nunito Black" pitchFamily="2" charset="0"/>
                <a:ea typeface="Tahoma" panose="020B0604030504040204" pitchFamily="34" charset="0"/>
                <a:cs typeface="Tahoma" panose="020B0604030504040204" pitchFamily="34" charset="0"/>
              </a:rPr>
              <a:t>SEGUIMIENTO</a:t>
            </a:r>
          </a:p>
        </p:txBody>
      </p:sp>
      <p:grpSp>
        <p:nvGrpSpPr>
          <p:cNvPr id="20" name="Grupo 19">
            <a:extLst>
              <a:ext uri="{FF2B5EF4-FFF2-40B4-BE49-F238E27FC236}">
                <a16:creationId xmlns:a16="http://schemas.microsoft.com/office/drawing/2014/main" id="{E04EE3A4-36F1-156E-299E-1AFDC38BE9A4}"/>
              </a:ext>
            </a:extLst>
          </p:cNvPr>
          <p:cNvGrpSpPr/>
          <p:nvPr/>
        </p:nvGrpSpPr>
        <p:grpSpPr>
          <a:xfrm>
            <a:off x="471924" y="3192951"/>
            <a:ext cx="2270048" cy="461665"/>
            <a:chOff x="471924" y="3192951"/>
            <a:chExt cx="2270048" cy="461665"/>
          </a:xfrm>
        </p:grpSpPr>
        <p:sp>
          <p:nvSpPr>
            <p:cNvPr id="18" name="Rectángulo: esquinas redondeadas 17">
              <a:extLst>
                <a:ext uri="{FF2B5EF4-FFF2-40B4-BE49-F238E27FC236}">
                  <a16:creationId xmlns:a16="http://schemas.microsoft.com/office/drawing/2014/main" id="{DDC73811-93B1-B7A1-F53B-B5FBC778AB34}"/>
                </a:ext>
              </a:extLst>
            </p:cNvPr>
            <p:cNvSpPr/>
            <p:nvPr/>
          </p:nvSpPr>
          <p:spPr>
            <a:xfrm>
              <a:off x="471925" y="3219647"/>
              <a:ext cx="2270047" cy="370454"/>
            </a:xfrm>
            <a:prstGeom prst="roundRect">
              <a:avLst/>
            </a:prstGeom>
            <a:solidFill>
              <a:srgbClr val="07547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0B5F2A59-BC95-3699-AFBE-D2B75945979E}"/>
                </a:ext>
              </a:extLst>
            </p:cNvPr>
            <p:cNvSpPr txBox="1"/>
            <p:nvPr/>
          </p:nvSpPr>
          <p:spPr>
            <a:xfrm>
              <a:off x="471924" y="3192951"/>
              <a:ext cx="22700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>
                  <a:solidFill>
                    <a:schemeClr val="bg1"/>
                  </a:solidFill>
                  <a:latin typeface="Nunito Black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INVITACIÓN</a:t>
              </a:r>
            </a:p>
          </p:txBody>
        </p:sp>
      </p:grpSp>
      <p:sp>
        <p:nvSpPr>
          <p:cNvPr id="21" name="Elipse 20">
            <a:extLst>
              <a:ext uri="{FF2B5EF4-FFF2-40B4-BE49-F238E27FC236}">
                <a16:creationId xmlns:a16="http://schemas.microsoft.com/office/drawing/2014/main" id="{BE5E481A-90C2-A2A0-AE76-8CE8ECEC0FFE}"/>
              </a:ext>
            </a:extLst>
          </p:cNvPr>
          <p:cNvSpPr/>
          <p:nvPr/>
        </p:nvSpPr>
        <p:spPr>
          <a:xfrm>
            <a:off x="2741972" y="1951494"/>
            <a:ext cx="1247271" cy="1247271"/>
          </a:xfrm>
          <a:prstGeom prst="ellipse">
            <a:avLst/>
          </a:prstGeom>
          <a:solidFill>
            <a:srgbClr val="0754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2" name="Marcador de posición de imagen 2">
            <a:extLst>
              <a:ext uri="{FF2B5EF4-FFF2-40B4-BE49-F238E27FC236}">
                <a16:creationId xmlns:a16="http://schemas.microsoft.com/office/drawing/2014/main" id="{31B9B11B-4101-CB31-E50B-D4446805FD2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32255" y="1486862"/>
            <a:ext cx="3096000" cy="3096000"/>
          </a:xfrm>
          <a:ln w="76200">
            <a:solidFill>
              <a:schemeClr val="accent4"/>
            </a:solidFill>
          </a:ln>
        </p:spPr>
        <p:txBody>
          <a:bodyPr/>
          <a:lstStyle/>
          <a:p>
            <a:endParaRPr lang="es-CO"/>
          </a:p>
        </p:txBody>
      </p:sp>
      <p:pic>
        <p:nvPicPr>
          <p:cNvPr id="23" name="Gráfico 22">
            <a:extLst>
              <a:ext uri="{FF2B5EF4-FFF2-40B4-BE49-F238E27FC236}">
                <a16:creationId xmlns:a16="http://schemas.microsoft.com/office/drawing/2014/main" id="{05E6448B-E766-E4B7-CF2E-6409806E9C8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3710" y="7066299"/>
            <a:ext cx="220330" cy="1032895"/>
          </a:xfrm>
          <a:prstGeom prst="rect">
            <a:avLst/>
          </a:prstGeom>
        </p:spPr>
      </p:pic>
      <p:pic>
        <p:nvPicPr>
          <p:cNvPr id="24" name="Gráfico 23">
            <a:extLst>
              <a:ext uri="{FF2B5EF4-FFF2-40B4-BE49-F238E27FC236}">
                <a16:creationId xmlns:a16="http://schemas.microsoft.com/office/drawing/2014/main" id="{CB277416-D326-7FCC-6799-5CF7E070171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0800000">
            <a:off x="7068769" y="7030672"/>
            <a:ext cx="220330" cy="1032895"/>
          </a:xfrm>
          <a:prstGeom prst="rect">
            <a:avLst/>
          </a:prstGeom>
        </p:spPr>
      </p:pic>
      <p:sp>
        <p:nvSpPr>
          <p:cNvPr id="25" name="Rectángulo 24">
            <a:extLst>
              <a:ext uri="{FF2B5EF4-FFF2-40B4-BE49-F238E27FC236}">
                <a16:creationId xmlns:a16="http://schemas.microsoft.com/office/drawing/2014/main" id="{CBEFAECF-4E3A-3193-16AC-45F5D635DD8C}"/>
              </a:ext>
            </a:extLst>
          </p:cNvPr>
          <p:cNvSpPr/>
          <p:nvPr/>
        </p:nvSpPr>
        <p:spPr>
          <a:xfrm>
            <a:off x="4179367" y="9500495"/>
            <a:ext cx="1874024" cy="8238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741F4612-5FBF-9276-4C31-8636C2BDB6A0}"/>
              </a:ext>
            </a:extLst>
          </p:cNvPr>
          <p:cNvSpPr/>
          <p:nvPr/>
        </p:nvSpPr>
        <p:spPr>
          <a:xfrm>
            <a:off x="1358178" y="9507113"/>
            <a:ext cx="1874024" cy="8238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335DED33-5751-E464-042B-55199B831B29}"/>
              </a:ext>
            </a:extLst>
          </p:cNvPr>
          <p:cNvSpPr txBox="1"/>
          <p:nvPr/>
        </p:nvSpPr>
        <p:spPr>
          <a:xfrm>
            <a:off x="1639651" y="9619704"/>
            <a:ext cx="1311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Logo</a:t>
            </a:r>
          </a:p>
          <a:p>
            <a:pPr algn="ctr"/>
            <a:r>
              <a:rPr lang="es-CO" dirty="0"/>
              <a:t>Contratista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A87DE9F-C7CC-4BBC-EF96-48B32B1FDA41}"/>
              </a:ext>
            </a:extLst>
          </p:cNvPr>
          <p:cNvSpPr txBox="1"/>
          <p:nvPr/>
        </p:nvSpPr>
        <p:spPr>
          <a:xfrm>
            <a:off x="4366075" y="9646003"/>
            <a:ext cx="1553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/>
              <a:t>Logo</a:t>
            </a:r>
          </a:p>
          <a:p>
            <a:pPr algn="ctr"/>
            <a:r>
              <a:rPr lang="es-CO"/>
              <a:t>Interventoría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90086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>
            <a:extLst>
              <a:ext uri="{FF2B5EF4-FFF2-40B4-BE49-F238E27FC236}">
                <a16:creationId xmlns:a16="http://schemas.microsoft.com/office/drawing/2014/main" id="{910D7886-2E97-4A49-892A-D2EA49C678C9}"/>
              </a:ext>
            </a:extLst>
          </p:cNvPr>
          <p:cNvSpPr txBox="1">
            <a:spLocks/>
          </p:cNvSpPr>
          <p:nvPr/>
        </p:nvSpPr>
        <p:spPr>
          <a:xfrm>
            <a:off x="471925" y="5471676"/>
            <a:ext cx="6551963" cy="2826531"/>
          </a:xfrm>
          <a:prstGeom prst="rect">
            <a:avLst/>
          </a:prstGeom>
        </p:spPr>
        <p:txBody>
          <a:bodyPr>
            <a:noAutofit/>
          </a:bodyPr>
          <a:lstStyle>
            <a:lvl1pPr marL="188984" indent="-188984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Char char="•"/>
              <a:defRPr sz="2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1600"/>
              </a:spcBef>
              <a:buNone/>
            </a:pPr>
            <a:r>
              <a:rPr lang="es-CO" sz="1800" b="1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El Fondo Adaptación,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su(s) contratista(s)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 e interventoría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invitan a la comunidad interesada al  </a:t>
            </a:r>
            <a:r>
              <a:rPr lang="es-CO" sz="1800" b="1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Foro de Auditoría Visible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del proyecto </a:t>
            </a:r>
            <a:r>
              <a:rPr lang="es-CO" sz="20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XXXXXXXXXXXXXX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, que se realizará en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(nombre del lugar, dirección, municipio, corregimiento, departamento) el día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XXXX,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 a las 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XX </a:t>
            </a:r>
            <a:r>
              <a:rPr lang="es-CO" sz="1800" dirty="0" err="1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a.m</a:t>
            </a:r>
            <a:r>
              <a:rPr lang="es-CO" sz="1800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/p.m.</a:t>
            </a:r>
          </a:p>
          <a:p>
            <a:pPr marL="0" indent="0" algn="ctr">
              <a:lnSpc>
                <a:spcPct val="100000"/>
              </a:lnSpc>
              <a:spcBef>
                <a:spcPts val="1600"/>
              </a:spcBef>
              <a:buNone/>
            </a:pPr>
            <a:r>
              <a:rPr lang="es-MX" sz="1600" b="1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Este Foro tiene como objetivo realizar la rendición de cuentas final del proyecto.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9BDA9C84-BD5B-4AD5-AA3F-337B0F865F33}"/>
              </a:ext>
            </a:extLst>
          </p:cNvPr>
          <p:cNvSpPr/>
          <p:nvPr/>
        </p:nvSpPr>
        <p:spPr>
          <a:xfrm>
            <a:off x="-216568" y="10558300"/>
            <a:ext cx="8325852" cy="520263"/>
          </a:xfrm>
          <a:prstGeom prst="rect">
            <a:avLst/>
          </a:prstGeom>
          <a:solidFill>
            <a:srgbClr val="C38D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08E77912-7700-C6C6-7A65-5505791C69B4}"/>
              </a:ext>
            </a:extLst>
          </p:cNvPr>
          <p:cNvSpPr txBox="1">
            <a:spLocks/>
          </p:cNvSpPr>
          <p:nvPr/>
        </p:nvSpPr>
        <p:spPr>
          <a:xfrm>
            <a:off x="821803" y="8521877"/>
            <a:ext cx="5912754" cy="943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600"/>
              </a:spcBef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  <a:latin typeface="Nunito Sans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Auditorías Visibles es la Estrategia de participación ciudadana a través de la cual los ciudadanos realizan seguimiento, control y vigilancia a los proyectos del Fondo Adaptación. </a:t>
            </a:r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27496C74-FC90-0C6B-9509-07FC0CB3E6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0800000">
            <a:off x="5329187" y="805516"/>
            <a:ext cx="3528976" cy="5583433"/>
          </a:xfrm>
          <a:prstGeom prst="rect">
            <a:avLst/>
          </a:prstGeom>
        </p:spPr>
      </p:pic>
      <p:pic>
        <p:nvPicPr>
          <p:cNvPr id="7" name="Gráfico 6">
            <a:extLst>
              <a:ext uri="{FF2B5EF4-FFF2-40B4-BE49-F238E27FC236}">
                <a16:creationId xmlns:a16="http://schemas.microsoft.com/office/drawing/2014/main" id="{1CC4CE22-FAC9-991B-C2D9-894CA3AC79D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81723" y="500779"/>
            <a:ext cx="1634756" cy="678759"/>
          </a:xfrm>
          <a:prstGeom prst="rect">
            <a:avLst/>
          </a:prstGeom>
        </p:spPr>
      </p:pic>
      <p:pic>
        <p:nvPicPr>
          <p:cNvPr id="8" name="Gráfico 19">
            <a:extLst>
              <a:ext uri="{FF2B5EF4-FFF2-40B4-BE49-F238E27FC236}">
                <a16:creationId xmlns:a16="http://schemas.microsoft.com/office/drawing/2014/main" id="{AADB66A1-DA68-A27E-9370-0131878380EC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502198" y="556053"/>
            <a:ext cx="1634756" cy="568211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01A00F49-57F5-28E6-B842-540D75773D47}"/>
              </a:ext>
            </a:extLst>
          </p:cNvPr>
          <p:cNvSpPr txBox="1"/>
          <p:nvPr/>
        </p:nvSpPr>
        <p:spPr>
          <a:xfrm>
            <a:off x="3450920" y="2992427"/>
            <a:ext cx="3783825" cy="1590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s-CO" sz="6600" b="1" dirty="0">
                <a:solidFill>
                  <a:schemeClr val="accent4"/>
                </a:solidFill>
                <a:latin typeface="Nunito Black" pitchFamily="2" charset="0"/>
                <a:ea typeface="Tahoma" panose="020B0604030504040204" pitchFamily="34" charset="0"/>
                <a:cs typeface="Tahoma" panose="020B0604030504040204" pitchFamily="34" charset="0"/>
              </a:rPr>
              <a:t>FORO </a:t>
            </a:r>
          </a:p>
          <a:p>
            <a:pPr algn="ctr">
              <a:lnSpc>
                <a:spcPct val="70000"/>
              </a:lnSpc>
            </a:pPr>
            <a:r>
              <a:rPr lang="es-CO" sz="6600" b="1" dirty="0">
                <a:solidFill>
                  <a:schemeClr val="accent4"/>
                </a:solidFill>
                <a:latin typeface="Nunito Black" pitchFamily="2" charset="0"/>
                <a:ea typeface="Tahoma" panose="020B0604030504040204" pitchFamily="34" charset="0"/>
                <a:cs typeface="Tahoma" panose="020B0604030504040204" pitchFamily="34" charset="0"/>
              </a:rPr>
              <a:t>FINAL</a:t>
            </a: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00FC3C4A-4087-9420-D4E7-B74FF23419B7}"/>
              </a:ext>
            </a:extLst>
          </p:cNvPr>
          <p:cNvSpPr/>
          <p:nvPr/>
        </p:nvSpPr>
        <p:spPr>
          <a:xfrm>
            <a:off x="4207810" y="2462355"/>
            <a:ext cx="2270047" cy="370454"/>
          </a:xfrm>
          <a:prstGeom prst="roundRect">
            <a:avLst/>
          </a:prstGeom>
          <a:solidFill>
            <a:srgbClr val="0754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EE3624B3-33EE-B915-5310-BF90B1FF7962}"/>
              </a:ext>
            </a:extLst>
          </p:cNvPr>
          <p:cNvSpPr txBox="1"/>
          <p:nvPr/>
        </p:nvSpPr>
        <p:spPr>
          <a:xfrm>
            <a:off x="4207811" y="2479005"/>
            <a:ext cx="22700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bg1"/>
                </a:solidFill>
                <a:latin typeface="Nunito Black" pitchFamily="2" charset="0"/>
                <a:ea typeface="Tahoma" panose="020B0604030504040204" pitchFamily="34" charset="0"/>
                <a:cs typeface="Tahoma" panose="020B0604030504040204" pitchFamily="34" charset="0"/>
              </a:rPr>
              <a:t>INVITACIÓN</a:t>
            </a:r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33AB3CC0-E5C4-CE2F-458F-E10D741AD6E5}"/>
              </a:ext>
            </a:extLst>
          </p:cNvPr>
          <p:cNvSpPr/>
          <p:nvPr/>
        </p:nvSpPr>
        <p:spPr>
          <a:xfrm>
            <a:off x="2458498" y="3500232"/>
            <a:ext cx="1247271" cy="1247271"/>
          </a:xfrm>
          <a:prstGeom prst="ellipse">
            <a:avLst/>
          </a:prstGeom>
          <a:solidFill>
            <a:srgbClr val="07547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Marcador de posición de imagen 2">
            <a:extLst>
              <a:ext uri="{FF2B5EF4-FFF2-40B4-BE49-F238E27FC236}">
                <a16:creationId xmlns:a16="http://schemas.microsoft.com/office/drawing/2014/main" id="{A01C5C4E-62C2-C714-0A51-4DC19F228B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0741" y="1486862"/>
            <a:ext cx="3096000" cy="3096000"/>
          </a:xfrm>
          <a:ln w="76200">
            <a:solidFill>
              <a:schemeClr val="accent4"/>
            </a:solidFill>
          </a:ln>
        </p:spPr>
        <p:txBody>
          <a:bodyPr/>
          <a:lstStyle/>
          <a:p>
            <a:endParaRPr lang="es-CO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D66185BA-D1E7-C306-066A-EC086A738C1A}"/>
              </a:ext>
            </a:extLst>
          </p:cNvPr>
          <p:cNvSpPr/>
          <p:nvPr/>
        </p:nvSpPr>
        <p:spPr>
          <a:xfrm>
            <a:off x="4179367" y="9500495"/>
            <a:ext cx="1874024" cy="8238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34D29261-F9C1-513D-7851-E6ACBBC140EF}"/>
              </a:ext>
            </a:extLst>
          </p:cNvPr>
          <p:cNvSpPr/>
          <p:nvPr/>
        </p:nvSpPr>
        <p:spPr>
          <a:xfrm>
            <a:off x="1358178" y="9507113"/>
            <a:ext cx="1874024" cy="8238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73D4531C-A87D-FC04-8CD9-F2012CE01BA3}"/>
              </a:ext>
            </a:extLst>
          </p:cNvPr>
          <p:cNvSpPr txBox="1"/>
          <p:nvPr/>
        </p:nvSpPr>
        <p:spPr>
          <a:xfrm>
            <a:off x="1639651" y="9619704"/>
            <a:ext cx="1311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Logo</a:t>
            </a:r>
          </a:p>
          <a:p>
            <a:pPr algn="ctr"/>
            <a:r>
              <a:rPr lang="es-CO" dirty="0"/>
              <a:t>Contratista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66431DD5-32D9-7B54-329C-DC0B500B6ECD}"/>
              </a:ext>
            </a:extLst>
          </p:cNvPr>
          <p:cNvSpPr txBox="1"/>
          <p:nvPr/>
        </p:nvSpPr>
        <p:spPr>
          <a:xfrm>
            <a:off x="4366075" y="9646003"/>
            <a:ext cx="1553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/>
              <a:t>Logo</a:t>
            </a:r>
          </a:p>
          <a:p>
            <a:pPr algn="ctr"/>
            <a:r>
              <a:rPr lang="es-CO"/>
              <a:t>Interventoría</a:t>
            </a:r>
            <a:endParaRPr lang="es-CO" dirty="0"/>
          </a:p>
        </p:txBody>
      </p:sp>
      <p:pic>
        <p:nvPicPr>
          <p:cNvPr id="24" name="Gráfico 23">
            <a:extLst>
              <a:ext uri="{FF2B5EF4-FFF2-40B4-BE49-F238E27FC236}">
                <a16:creationId xmlns:a16="http://schemas.microsoft.com/office/drawing/2014/main" id="{652C180A-8C64-46CE-DFCE-A45CD19C2B8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3710" y="7049217"/>
            <a:ext cx="220330" cy="1032895"/>
          </a:xfrm>
          <a:prstGeom prst="rect">
            <a:avLst/>
          </a:prstGeom>
        </p:spPr>
      </p:pic>
      <p:pic>
        <p:nvPicPr>
          <p:cNvPr id="25" name="Gráfico 24">
            <a:extLst>
              <a:ext uri="{FF2B5EF4-FFF2-40B4-BE49-F238E27FC236}">
                <a16:creationId xmlns:a16="http://schemas.microsoft.com/office/drawing/2014/main" id="{8EB14596-0000-4EEB-13C2-0FFBABE4FBE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0800000">
            <a:off x="7068769" y="7013591"/>
            <a:ext cx="220330" cy="1032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3242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345</TotalTime>
  <Words>551</Words>
  <Application>Microsoft Office PowerPoint</Application>
  <PresentationFormat>Personalizado</PresentationFormat>
  <Paragraphs>48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Calibri</vt:lpstr>
      <vt:lpstr>Arial</vt:lpstr>
      <vt:lpstr>Nunito Black</vt:lpstr>
      <vt:lpstr>Nunito Sans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Edwin Pachön</cp:lastModifiedBy>
  <cp:revision>13</cp:revision>
  <dcterms:created xsi:type="dcterms:W3CDTF">2021-09-27T15:39:40Z</dcterms:created>
  <dcterms:modified xsi:type="dcterms:W3CDTF">2024-03-22T17:21:48Z</dcterms:modified>
</cp:coreProperties>
</file>