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embeddedFontLst>
    <p:embeddedFont>
      <p:font typeface="Helvetica Neue" panose="020B0604020202020204" charset="0"/>
      <p:regular r:id="rId20"/>
      <p:bold r:id="rId21"/>
      <p:italic r:id="rId22"/>
      <p:boldItalic r:id="rId23"/>
    </p:embeddedFont>
    <p:embeddedFont>
      <p:font typeface="Nunito" pitchFamily="2" charset="0"/>
      <p:regular r:id="rId24"/>
      <p:bold r:id="rId25"/>
      <p:italic r:id="rId26"/>
      <p:boldItalic r:id="rId27"/>
    </p:embeddedFont>
    <p:embeddedFont>
      <p:font typeface="Nunito ExtraBold" pitchFamily="2" charset="0"/>
      <p:bold r:id="rId28"/>
      <p:boldItalic r:id="rId29"/>
    </p:embeddedFont>
    <p:embeddedFont>
      <p:font typeface="Nunito Medium" pitchFamily="2" charset="0"/>
      <p:regular r:id="rId30"/>
      <p:bold r:id="rId31"/>
      <p:italic r:id="rId32"/>
      <p:boldItalic r:id="rId33"/>
    </p:embeddedFont>
    <p:embeddedFont>
      <p:font typeface="Nunito Sans ExtraBold" panose="00000900000000000000" pitchFamily="2" charset="0"/>
      <p:bold r:id="rId34"/>
    </p:embeddedFont>
    <p:embeddedFont>
      <p:font typeface="Poppins" panose="00000500000000000000" pitchFamily="2" charset="0"/>
      <p:regular r:id="rId35"/>
      <p:bold r:id="rId36"/>
      <p:italic r:id="rId37"/>
      <p:boldItalic r:id="rId38"/>
    </p:embeddedFont>
    <p:embeddedFont>
      <p:font typeface="Poppins SemiBold" panose="00000700000000000000" pitchFamily="2" charset="0"/>
      <p:regular r:id="rId39"/>
      <p:bold r:id="rId40"/>
      <p:italic r:id="rId41"/>
      <p:boldItalic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i6cCbLwp6SevZTQEQ+d8BjkdFG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0.fntdata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font" Target="fonts/font2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font" Target="fonts/font2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font" Target="fonts/font27.fntdata"/><Relationship Id="rId20" Type="http://schemas.openxmlformats.org/officeDocument/2006/relationships/font" Target="fonts/font1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49d1ab0314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7" name="Google Shape;217;g349d1ab0314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49d1ab0314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4" name="Google Shape;244;g349d1ab0314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49d1ab0314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5" name="Google Shape;265;g349d1ab0314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49d1ab0314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9" name="Google Shape;289;g349d1ab0314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4e0114a5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g34e0114a5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2" name="Google Shape;3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7" name="Google Shape;33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4a7e4a78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g34a7e4a78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49c92726d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1" name="Google Shape;151;g349c92726d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4dfa54dd4a_5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g34dfa54dd4a_5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4dfa54dd4a_5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5" name="Google Shape;185;g34dfa54dd4a_5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dfa54dd4a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6" name="Google Shape;196;g34dfa54dd4a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4dfa54dd4a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7" name="Google Shape;207;g34dfa54dd4a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apositiva de título">
  <p:cSld name="2_Diapositiva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87132" y="319177"/>
            <a:ext cx="2559919" cy="509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pic>
        <p:nvPicPr>
          <p:cNvPr id="120" name="Google Shape;120;p3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455" y="0"/>
            <a:ext cx="12175091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de título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  <p:pic>
        <p:nvPicPr>
          <p:cNvPr id="50" name="Google Shape;50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66" y="0"/>
            <a:ext cx="12191732" cy="6858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31.png"/><Relationship Id="rId5" Type="http://schemas.openxmlformats.org/officeDocument/2006/relationships/image" Target="../media/image9.pn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13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sv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/>
        </p:nvSpPr>
        <p:spPr>
          <a:xfrm>
            <a:off x="6906556" y="2507097"/>
            <a:ext cx="4650347" cy="92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2500" b="1" i="0" u="none" strike="noStrike" cap="none">
                <a:solidFill>
                  <a:srgbClr val="133D73"/>
                </a:solidFill>
                <a:latin typeface="Verdana"/>
                <a:ea typeface="Verdana"/>
                <a:cs typeface="Verdana"/>
                <a:sym typeface="Verdana"/>
              </a:rPr>
              <a:t>Presentación foro inicial auditorias visibles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9661" y="3429000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55" y="0"/>
            <a:ext cx="1217509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84406" y="1881753"/>
            <a:ext cx="5591016" cy="3144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g349d1ab0314_0_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349d1ab0314_0_42"/>
          <p:cNvSpPr txBox="1"/>
          <p:nvPr/>
        </p:nvSpPr>
        <p:spPr>
          <a:xfrm>
            <a:off x="577950" y="421862"/>
            <a:ext cx="13773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Foros</a:t>
            </a:r>
            <a:endParaRPr sz="2400" b="1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endParaRPr sz="2400" b="0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21" name="Google Shape;221;g349d1ab0314_0_42"/>
          <p:cNvPicPr preferRelativeResize="0"/>
          <p:nvPr/>
        </p:nvPicPr>
        <p:blipFill rotWithShape="1">
          <a:blip r:embed="rId4">
            <a:alphaModFix/>
          </a:blip>
          <a:srcRect l="26305" t="23294" r="25865" b="14185"/>
          <a:stretch/>
        </p:blipFill>
        <p:spPr>
          <a:xfrm>
            <a:off x="1948751" y="3906959"/>
            <a:ext cx="3240944" cy="23646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2" name="Google Shape;222;g349d1ab0314_0_42"/>
          <p:cNvPicPr preferRelativeResize="0"/>
          <p:nvPr/>
        </p:nvPicPr>
        <p:blipFill rotWithShape="1">
          <a:blip r:embed="rId5">
            <a:alphaModFix/>
          </a:blip>
          <a:srcRect l="21849" t="24176" r="15759" b="12250"/>
          <a:stretch/>
        </p:blipFill>
        <p:spPr>
          <a:xfrm>
            <a:off x="1948751" y="1146219"/>
            <a:ext cx="3190815" cy="23846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3" name="Google Shape;223;g349d1ab0314_0_42"/>
          <p:cNvPicPr preferRelativeResize="0"/>
          <p:nvPr/>
        </p:nvPicPr>
        <p:blipFill rotWithShape="1">
          <a:blip r:embed="rId6">
            <a:alphaModFix/>
          </a:blip>
          <a:srcRect l="14643" t="24913" r="41864" b="25399"/>
          <a:stretch/>
        </p:blipFill>
        <p:spPr>
          <a:xfrm>
            <a:off x="6395977" y="1129622"/>
            <a:ext cx="3240944" cy="24012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4" name="Google Shape;224;g349d1ab0314_0_42"/>
          <p:cNvPicPr preferRelativeResize="0"/>
          <p:nvPr/>
        </p:nvPicPr>
        <p:blipFill rotWithShape="1">
          <a:blip r:embed="rId5">
            <a:alphaModFix/>
          </a:blip>
          <a:srcRect l="21849" t="24176" r="15759" b="12250"/>
          <a:stretch/>
        </p:blipFill>
        <p:spPr>
          <a:xfrm>
            <a:off x="6435585" y="3882064"/>
            <a:ext cx="3172760" cy="24012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5" name="Google Shape;225;g349d1ab0314_0_42"/>
          <p:cNvSpPr/>
          <p:nvPr/>
        </p:nvSpPr>
        <p:spPr>
          <a:xfrm>
            <a:off x="1938157" y="3041486"/>
            <a:ext cx="3221100" cy="4893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g349d1ab0314_0_42"/>
          <p:cNvSpPr/>
          <p:nvPr/>
        </p:nvSpPr>
        <p:spPr>
          <a:xfrm>
            <a:off x="6395977" y="3051842"/>
            <a:ext cx="3240900" cy="489300"/>
          </a:xfrm>
          <a:prstGeom prst="rect">
            <a:avLst/>
          </a:prstGeom>
          <a:solidFill>
            <a:srgbClr val="8C193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g349d1ab0314_0_42"/>
          <p:cNvSpPr/>
          <p:nvPr/>
        </p:nvSpPr>
        <p:spPr>
          <a:xfrm>
            <a:off x="1938157" y="5789263"/>
            <a:ext cx="3262200" cy="489300"/>
          </a:xfrm>
          <a:prstGeom prst="rect">
            <a:avLst/>
          </a:prstGeom>
          <a:solidFill>
            <a:srgbClr val="13478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g349d1ab0314_0_42"/>
          <p:cNvSpPr/>
          <p:nvPr/>
        </p:nvSpPr>
        <p:spPr>
          <a:xfrm>
            <a:off x="6435585" y="5804284"/>
            <a:ext cx="3190800" cy="4893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49d1ab0314_0_42"/>
          <p:cNvSpPr txBox="1"/>
          <p:nvPr/>
        </p:nvSpPr>
        <p:spPr>
          <a:xfrm>
            <a:off x="2039849" y="3075708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0" i="0" u="none" strike="noStrike" cap="non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01.</a:t>
            </a:r>
            <a:endParaRPr sz="2400" b="0" i="0" u="none" strike="noStrike" cap="non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0" name="Google Shape;230;g349d1ab0314_0_42"/>
          <p:cNvSpPr txBox="1"/>
          <p:nvPr/>
        </p:nvSpPr>
        <p:spPr>
          <a:xfrm>
            <a:off x="6484391" y="3087836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0" i="0" u="none" strike="noStrike" cap="non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02.</a:t>
            </a:r>
            <a:endParaRPr sz="2400" b="0" i="0" u="none" strike="noStrike" cap="non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1" name="Google Shape;231;g349d1ab0314_0_42"/>
          <p:cNvSpPr txBox="1"/>
          <p:nvPr/>
        </p:nvSpPr>
        <p:spPr>
          <a:xfrm>
            <a:off x="1938157" y="5817913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0" i="0" u="none" strike="noStrike" cap="non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03.</a:t>
            </a:r>
            <a:endParaRPr sz="2400" b="0" i="0" u="none" strike="noStrike" cap="non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2" name="Google Shape;232;g349d1ab0314_0_42"/>
          <p:cNvSpPr txBox="1"/>
          <p:nvPr/>
        </p:nvSpPr>
        <p:spPr>
          <a:xfrm>
            <a:off x="6500980" y="5857762"/>
            <a:ext cx="839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0" i="0" u="none" strike="noStrike" cap="none">
                <a:solidFill>
                  <a:schemeClr val="lt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04.</a:t>
            </a:r>
            <a:endParaRPr sz="2400" b="0" i="0" u="none" strike="noStrike" cap="none">
              <a:solidFill>
                <a:schemeClr val="lt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33" name="Google Shape;233;g349d1ab0314_0_42"/>
          <p:cNvSpPr txBox="1"/>
          <p:nvPr/>
        </p:nvSpPr>
        <p:spPr>
          <a:xfrm>
            <a:off x="2549234" y="3136927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i="0" u="none" strike="noStrike" cap="non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inicial</a:t>
            </a:r>
            <a:endParaRPr sz="1800" i="0" u="none" strike="noStrike" cap="non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4" name="Google Shape;234;g349d1ab0314_0_42"/>
          <p:cNvSpPr txBox="1"/>
          <p:nvPr/>
        </p:nvSpPr>
        <p:spPr>
          <a:xfrm>
            <a:off x="7004958" y="3161485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i="0" u="none" strike="noStrike" cap="non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50%</a:t>
            </a:r>
            <a:endParaRPr sz="1800" i="0" u="none" strike="noStrike" cap="non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5" name="Google Shape;235;g349d1ab0314_0_42"/>
          <p:cNvSpPr txBox="1"/>
          <p:nvPr/>
        </p:nvSpPr>
        <p:spPr>
          <a:xfrm>
            <a:off x="2469550" y="5882475"/>
            <a:ext cx="272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i="0" u="none" strike="noStrike" cap="non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de seguimiento</a:t>
            </a:r>
            <a:endParaRPr sz="1800" i="0" u="none" strike="noStrike" cap="non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6" name="Google Shape;236;g349d1ab0314_0_42"/>
          <p:cNvSpPr txBox="1"/>
          <p:nvPr/>
        </p:nvSpPr>
        <p:spPr>
          <a:xfrm>
            <a:off x="7005434" y="5924273"/>
            <a:ext cx="2127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i="0" u="none" strike="noStrike" cap="non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Foro final</a:t>
            </a:r>
            <a:endParaRPr sz="1800" i="0" u="none" strike="noStrike" cap="none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7" name="Google Shape;237;g349d1ab0314_0_42"/>
          <p:cNvSpPr/>
          <p:nvPr/>
        </p:nvSpPr>
        <p:spPr>
          <a:xfrm>
            <a:off x="1948751" y="3899891"/>
            <a:ext cx="3240900" cy="1889400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g349d1ab0314_0_42"/>
          <p:cNvSpPr/>
          <p:nvPr/>
        </p:nvSpPr>
        <p:spPr>
          <a:xfrm>
            <a:off x="1948751" y="1146219"/>
            <a:ext cx="3190800" cy="1889400"/>
          </a:xfrm>
          <a:prstGeom prst="rect">
            <a:avLst/>
          </a:prstGeom>
          <a:noFill/>
          <a:ln w="25400" cap="flat" cmpd="sng">
            <a:solidFill>
              <a:srgbClr val="F9B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g349d1ab0314_0_42"/>
          <p:cNvSpPr/>
          <p:nvPr/>
        </p:nvSpPr>
        <p:spPr>
          <a:xfrm>
            <a:off x="6406991" y="1129622"/>
            <a:ext cx="3219300" cy="1932600"/>
          </a:xfrm>
          <a:prstGeom prst="rect">
            <a:avLst/>
          </a:prstGeom>
          <a:noFill/>
          <a:ln w="25400" cap="flat" cmpd="sng">
            <a:solidFill>
              <a:srgbClr val="8C1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349d1ab0314_0_42"/>
          <p:cNvSpPr/>
          <p:nvPr/>
        </p:nvSpPr>
        <p:spPr>
          <a:xfrm>
            <a:off x="6446179" y="3890309"/>
            <a:ext cx="3162300" cy="1920600"/>
          </a:xfrm>
          <a:prstGeom prst="rect">
            <a:avLst/>
          </a:prstGeom>
          <a:noFill/>
          <a:ln w="25400" cap="flat" cmpd="sng">
            <a:solidFill>
              <a:srgbClr val="F9B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g349d1ab0314_0_4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7436" y="839853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g349d1ab0314_0_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g349d1ab0314_0_68"/>
          <p:cNvSpPr txBox="1"/>
          <p:nvPr/>
        </p:nvSpPr>
        <p:spPr>
          <a:xfrm>
            <a:off x="656011" y="522038"/>
            <a:ext cx="4359900" cy="4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Equipos locales de Seguimiento</a:t>
            </a:r>
            <a:endParaRPr sz="1400" b="1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8" name="Google Shape;248;g349d1ab0314_0_68"/>
          <p:cNvSpPr txBox="1"/>
          <p:nvPr/>
        </p:nvSpPr>
        <p:spPr>
          <a:xfrm>
            <a:off x="6930648" y="2959525"/>
            <a:ext cx="3996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2545" marR="762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Realizar gestiones para la sostenibilidad  del proyecto.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9" name="Google Shape;249;g349d1ab0314_0_68"/>
          <p:cNvSpPr txBox="1"/>
          <p:nvPr/>
        </p:nvSpPr>
        <p:spPr>
          <a:xfrm>
            <a:off x="6930675" y="2232675"/>
            <a:ext cx="3996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2545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Participar en capacitaciones al ELS.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0" name="Google Shape;250;g349d1ab0314_0_68"/>
          <p:cNvSpPr txBox="1"/>
          <p:nvPr/>
        </p:nvSpPr>
        <p:spPr>
          <a:xfrm>
            <a:off x="6930647" y="3972350"/>
            <a:ext cx="39966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2545" marR="635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Realizar informes de las reuniones de  seguimiento com el fin de rendir cuentas en los foros del  50%, de seguimiento y final.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1" name="Google Shape;251;g349d1ab0314_0_68"/>
          <p:cNvSpPr txBox="1"/>
          <p:nvPr/>
        </p:nvSpPr>
        <p:spPr>
          <a:xfrm>
            <a:off x="6930647" y="5222650"/>
            <a:ext cx="39570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2545" marR="635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Hacer presencia en la apertura del buzón SAC y/o PSI y firma del acta de seguimiento a las PQRSFD.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2" name="Google Shape;252;g349d1ab0314_0_68"/>
          <p:cNvSpPr txBox="1"/>
          <p:nvPr/>
        </p:nvSpPr>
        <p:spPr>
          <a:xfrm>
            <a:off x="6930673" y="1151923"/>
            <a:ext cx="3556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2546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Acompañar el desarrollo de los proyectos.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53" name="Google Shape;253;g349d1ab0314_0_68"/>
          <p:cNvPicPr preferRelativeResize="0"/>
          <p:nvPr/>
        </p:nvPicPr>
        <p:blipFill rotWithShape="1">
          <a:blip r:embed="rId4">
            <a:alphaModFix/>
          </a:blip>
          <a:srcRect b="6611"/>
          <a:stretch/>
        </p:blipFill>
        <p:spPr>
          <a:xfrm>
            <a:off x="1080241" y="1713174"/>
            <a:ext cx="4181100" cy="3604857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349d1ab0314_0_68"/>
          <p:cNvSpPr/>
          <p:nvPr/>
        </p:nvSpPr>
        <p:spPr>
          <a:xfrm>
            <a:off x="6251212" y="1213568"/>
            <a:ext cx="461700" cy="461700"/>
          </a:xfrm>
          <a:prstGeom prst="rect">
            <a:avLst/>
          </a:prstGeom>
          <a:noFill/>
          <a:ln w="28575" cap="flat" cmpd="sng">
            <a:solidFill>
              <a:srgbClr val="FDB3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sz="2400" b="1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5" name="Google Shape;255;g349d1ab0314_0_68"/>
          <p:cNvSpPr/>
          <p:nvPr/>
        </p:nvSpPr>
        <p:spPr>
          <a:xfrm>
            <a:off x="6251212" y="2151280"/>
            <a:ext cx="461700" cy="461700"/>
          </a:xfrm>
          <a:prstGeom prst="rect">
            <a:avLst/>
          </a:prstGeom>
          <a:noFill/>
          <a:ln w="28575" cap="flat" cmpd="sng">
            <a:solidFill>
              <a:srgbClr val="8C1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sz="2400" b="1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6" name="Google Shape;256;g349d1ab0314_0_68"/>
          <p:cNvSpPr/>
          <p:nvPr/>
        </p:nvSpPr>
        <p:spPr>
          <a:xfrm>
            <a:off x="6251212" y="3082729"/>
            <a:ext cx="461700" cy="461700"/>
          </a:xfrm>
          <a:prstGeom prst="rect">
            <a:avLst/>
          </a:prstGeom>
          <a:noFill/>
          <a:ln w="28575" cap="flat" cmpd="sng">
            <a:solidFill>
              <a:srgbClr val="335F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2400" b="1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7" name="Google Shape;257;g349d1ab0314_0_68"/>
          <p:cNvSpPr/>
          <p:nvPr/>
        </p:nvSpPr>
        <p:spPr>
          <a:xfrm>
            <a:off x="6251212" y="4020045"/>
            <a:ext cx="461700" cy="461700"/>
          </a:xfrm>
          <a:prstGeom prst="rect">
            <a:avLst/>
          </a:prstGeom>
          <a:noFill/>
          <a:ln w="28575" cap="flat" cmpd="sng">
            <a:solidFill>
              <a:srgbClr val="FDB3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endParaRPr sz="2400" b="1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g349d1ab0314_0_68"/>
          <p:cNvSpPr/>
          <p:nvPr/>
        </p:nvSpPr>
        <p:spPr>
          <a:xfrm>
            <a:off x="6251212" y="5270307"/>
            <a:ext cx="461700" cy="461700"/>
          </a:xfrm>
          <a:prstGeom prst="rect">
            <a:avLst/>
          </a:prstGeom>
          <a:noFill/>
          <a:ln w="28575" cap="flat" cmpd="sng">
            <a:solidFill>
              <a:srgbClr val="335F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endParaRPr sz="2400" b="1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9" name="Google Shape;259;g349d1ab0314_0_68"/>
          <p:cNvSpPr/>
          <p:nvPr/>
        </p:nvSpPr>
        <p:spPr>
          <a:xfrm>
            <a:off x="1080241" y="4927061"/>
            <a:ext cx="4181100" cy="461700"/>
          </a:xfrm>
          <a:prstGeom prst="rect">
            <a:avLst/>
          </a:prstGeom>
          <a:solidFill>
            <a:srgbClr val="335F8F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349d1ab0314_0_68"/>
          <p:cNvSpPr txBox="1"/>
          <p:nvPr/>
        </p:nvSpPr>
        <p:spPr>
          <a:xfrm>
            <a:off x="1897463" y="4973254"/>
            <a:ext cx="2546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0" i="0" u="none" strike="noStrike" cap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Objeto social</a:t>
            </a:r>
            <a:endParaRPr sz="1800" b="0" i="0" u="none" strike="noStrike" cap="none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1" name="Google Shape;261;g349d1ab0314_0_68"/>
          <p:cNvSpPr/>
          <p:nvPr/>
        </p:nvSpPr>
        <p:spPr>
          <a:xfrm>
            <a:off x="1080241" y="1713174"/>
            <a:ext cx="4181100" cy="3217800"/>
          </a:xfrm>
          <a:prstGeom prst="rect">
            <a:avLst/>
          </a:prstGeom>
          <a:noFill/>
          <a:ln w="381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g349d1ab0314_0_6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3880" y="935521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g349d1ab0314_0_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349d1ab0314_0_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37" y="2157572"/>
            <a:ext cx="3461936" cy="336708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g349d1ab0314_0_88"/>
          <p:cNvSpPr txBox="1"/>
          <p:nvPr/>
        </p:nvSpPr>
        <p:spPr>
          <a:xfrm>
            <a:off x="436050" y="407325"/>
            <a:ext cx="5590500" cy="7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Servicio de atención Al ciudadano</a:t>
            </a:r>
            <a:endParaRPr sz="2000" b="1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0" name="Google Shape;270;g349d1ab0314_0_88"/>
          <p:cNvSpPr txBox="1"/>
          <p:nvPr/>
        </p:nvSpPr>
        <p:spPr>
          <a:xfrm>
            <a:off x="6026575" y="2274038"/>
            <a:ext cx="1908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Cronogramas de </a:t>
            </a:r>
            <a:r>
              <a:rPr lang="pt-BR" sz="1600">
                <a:latin typeface="Poppins"/>
                <a:ea typeface="Poppins"/>
                <a:cs typeface="Poppins"/>
                <a:sym typeface="Poppins"/>
              </a:rPr>
              <a:t>actividades</a:t>
            </a: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.</a:t>
            </a:r>
            <a:endParaRPr sz="1600" b="0" i="0" u="none" strike="noStrike" cap="non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1" name="Google Shape;271;g349d1ab0314_0_88"/>
          <p:cNvSpPr txBox="1"/>
          <p:nvPr/>
        </p:nvSpPr>
        <p:spPr>
          <a:xfrm>
            <a:off x="6026576" y="4863700"/>
            <a:ext cx="1480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Fotos del proyecto.</a:t>
            </a:r>
            <a:endParaRPr sz="1600" b="0" i="0" u="none" strike="noStrike" cap="non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2" name="Google Shape;272;g349d1ab0314_0_88"/>
          <p:cNvSpPr txBox="1"/>
          <p:nvPr/>
        </p:nvSpPr>
        <p:spPr>
          <a:xfrm>
            <a:off x="6004675" y="3568863"/>
            <a:ext cx="1992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Información relevante del F.A.</a:t>
            </a:r>
            <a:endParaRPr sz="1600" b="0" i="0" u="none" strike="noStrike" cap="none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3" name="Google Shape;273;g349d1ab0314_0_88"/>
          <p:cNvSpPr txBox="1"/>
          <p:nvPr/>
        </p:nvSpPr>
        <p:spPr>
          <a:xfrm>
            <a:off x="9540153" y="2151025"/>
            <a:ext cx="1908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Directorio de actores institucionales .</a:t>
            </a:r>
            <a:endParaRPr sz="1600" b="0" i="0" u="none" strike="noStrike" cap="non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4" name="Google Shape;274;g349d1ab0314_0_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5587" y="3083325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g349d1ab0314_0_8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53686" y="1826831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g349d1ab0314_0_8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34691" y="1777602"/>
            <a:ext cx="1450986" cy="147943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349d1ab0314_0_88"/>
          <p:cNvSpPr txBox="1"/>
          <p:nvPr/>
        </p:nvSpPr>
        <p:spPr>
          <a:xfrm>
            <a:off x="4747823" y="1294478"/>
            <a:ext cx="4287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24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En la cartelera se public</a:t>
            </a:r>
            <a:r>
              <a:rPr lang="pt-BR" sz="2400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a:</a:t>
            </a:r>
            <a:endParaRPr sz="2400" b="0" i="0" u="none" strike="noStrike" cap="none">
              <a:solidFill>
                <a:schemeClr val="dk1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endParaRPr sz="2400" b="0" i="0" u="none" strike="noStrike" cap="none">
              <a:solidFill>
                <a:srgbClr val="666666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pic>
        <p:nvPicPr>
          <p:cNvPr id="278" name="Google Shape;278;g349d1ab0314_0_8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53686" y="4416479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49d1ab0314_0_8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618818" y="2300406"/>
            <a:ext cx="459735" cy="464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g349d1ab0314_0_8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030779" y="4940844"/>
            <a:ext cx="461700" cy="461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g349d1ab0314_0_88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089311" y="3568063"/>
            <a:ext cx="423537" cy="540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g349d1ab0314_0_8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062060" y="2349430"/>
            <a:ext cx="434194" cy="43419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g349d1ab0314_0_88"/>
          <p:cNvSpPr txBox="1"/>
          <p:nvPr/>
        </p:nvSpPr>
        <p:spPr>
          <a:xfrm>
            <a:off x="9540147" y="3394400"/>
            <a:ext cx="1908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latin typeface="Poppins"/>
                <a:ea typeface="Poppins"/>
                <a:cs typeface="Poppins"/>
                <a:sym typeface="Poppins"/>
              </a:rPr>
              <a:t>Directorio del equipo local de seguimiento.</a:t>
            </a:r>
            <a:endParaRPr sz="1600" b="0" i="0" u="none" strike="noStrike" cap="none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84" name="Google Shape;284;g349d1ab0314_0_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12790" y="3062396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349d1ab0314_0_88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626514" y="3547134"/>
            <a:ext cx="423537" cy="540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349d1ab0314_0_8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01230" y="751172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49d1ab0314_0_111"/>
          <p:cNvSpPr txBox="1"/>
          <p:nvPr/>
        </p:nvSpPr>
        <p:spPr>
          <a:xfrm>
            <a:off x="5816450" y="7617023"/>
            <a:ext cx="22602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pt-BR" sz="1050" b="1" i="0" u="none" strike="noStrike" cap="none">
                <a:solidFill>
                  <a:srgbClr val="0C0C0C"/>
                </a:solidFill>
                <a:latin typeface="Nunito"/>
                <a:ea typeface="Nunito"/>
                <a:cs typeface="Nunito"/>
                <a:sym typeface="Nunito"/>
              </a:rPr>
              <a:t>Puerta superior. MEDIDAS DEL BUZÓN: 20 x 20 x 20 cm </a:t>
            </a:r>
            <a:endParaRPr sz="1400" b="0" i="0" u="none" strike="noStrike" cap="non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B387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93" name="Google Shape;293;g349d1ab0314_0_1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0351" y="2696101"/>
            <a:ext cx="2500697" cy="1039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g349d1ab0314_0_1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15772" y="3634933"/>
            <a:ext cx="2489872" cy="1050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g349d1ab0314_0_1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29260" y="2723914"/>
            <a:ext cx="2500715" cy="1050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g349d1ab0314_0_1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9259" y="3640352"/>
            <a:ext cx="2500697" cy="1039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349d1ab0314_0_1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10352" y="4684994"/>
            <a:ext cx="2500715" cy="1050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349d1ab0314_0_1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34680" y="4684989"/>
            <a:ext cx="2489872" cy="1050063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349d1ab0314_0_111"/>
          <p:cNvSpPr txBox="1"/>
          <p:nvPr/>
        </p:nvSpPr>
        <p:spPr>
          <a:xfrm>
            <a:off x="6561248" y="3046365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Peticiones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0" name="Google Shape;300;g349d1ab0314_0_111"/>
          <p:cNvSpPr txBox="1"/>
          <p:nvPr/>
        </p:nvSpPr>
        <p:spPr>
          <a:xfrm>
            <a:off x="8919198" y="3079590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Quejas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1" name="Google Shape;301;g349d1ab0314_0_111"/>
          <p:cNvSpPr txBox="1"/>
          <p:nvPr/>
        </p:nvSpPr>
        <p:spPr>
          <a:xfrm>
            <a:off x="6586648" y="3947290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Reclamos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2" name="Google Shape;302;g349d1ab0314_0_111"/>
          <p:cNvSpPr txBox="1"/>
          <p:nvPr/>
        </p:nvSpPr>
        <p:spPr>
          <a:xfrm>
            <a:off x="8950125" y="3991100"/>
            <a:ext cx="1476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Sugerencias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3" name="Google Shape;303;g349d1ab0314_0_111"/>
          <p:cNvSpPr txBox="1"/>
          <p:nvPr/>
        </p:nvSpPr>
        <p:spPr>
          <a:xfrm>
            <a:off x="6493525" y="5023125"/>
            <a:ext cx="1562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Felicitaciones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4" name="Google Shape;304;g349d1ab0314_0_111"/>
          <p:cNvSpPr txBox="1"/>
          <p:nvPr/>
        </p:nvSpPr>
        <p:spPr>
          <a:xfrm>
            <a:off x="8979773" y="5023115"/>
            <a:ext cx="1288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Denúncias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g349d1ab0314_0_111"/>
          <p:cNvSpPr txBox="1"/>
          <p:nvPr/>
        </p:nvSpPr>
        <p:spPr>
          <a:xfrm>
            <a:off x="5814675" y="2043451"/>
            <a:ext cx="4807200" cy="3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lang="pt-BR" sz="2800" b="0" i="0" u="none" strike="noStrike" cap="none">
                <a:solidFill>
                  <a:schemeClr val="dk1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En el buzón </a:t>
            </a:r>
            <a:r>
              <a:rPr lang="pt-BR" sz="16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los ciudadanos introducen:</a:t>
            </a:r>
            <a:endParaRPr sz="1600" b="0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6" name="Google Shape;306;g349d1ab0314_0_111"/>
          <p:cNvSpPr txBox="1"/>
          <p:nvPr/>
        </p:nvSpPr>
        <p:spPr>
          <a:xfrm>
            <a:off x="8002273" y="3697653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349d1ab0314_0_111"/>
          <p:cNvSpPr txBox="1"/>
          <p:nvPr/>
        </p:nvSpPr>
        <p:spPr>
          <a:xfrm>
            <a:off x="5591823" y="476141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349d1ab0314_0_111"/>
          <p:cNvSpPr txBox="1"/>
          <p:nvPr/>
        </p:nvSpPr>
        <p:spPr>
          <a:xfrm>
            <a:off x="8027673" y="4761428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349d1ab0314_0_111"/>
          <p:cNvSpPr txBox="1"/>
          <p:nvPr/>
        </p:nvSpPr>
        <p:spPr>
          <a:xfrm>
            <a:off x="5591823" y="3702216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49d1ab0314_0_111"/>
          <p:cNvSpPr txBox="1"/>
          <p:nvPr/>
        </p:nvSpPr>
        <p:spPr>
          <a:xfrm>
            <a:off x="5591823" y="276386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349d1ab0314_0_111"/>
          <p:cNvSpPr txBox="1"/>
          <p:nvPr/>
        </p:nvSpPr>
        <p:spPr>
          <a:xfrm>
            <a:off x="8027673" y="2763865"/>
            <a:ext cx="1174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3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g349d1ab0314_0_1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2920" y="1581911"/>
            <a:ext cx="3780609" cy="528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49d1ab0314_0_111"/>
          <p:cNvSpPr txBox="1"/>
          <p:nvPr/>
        </p:nvSpPr>
        <p:spPr>
          <a:xfrm>
            <a:off x="1940204" y="1581890"/>
            <a:ext cx="4287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Puerta superior.</a:t>
            </a:r>
            <a:endParaRPr sz="1700">
              <a:solidFill>
                <a:schemeClr val="dk1"/>
              </a:solidFill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MEDIDAS DEL BUZÓN: 20 x 20 x 20 cm </a:t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14" name="Google Shape;314;g349d1ab0314_0_1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11536" y="9221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g349d1ab0314_0_111"/>
          <p:cNvSpPr txBox="1"/>
          <p:nvPr/>
        </p:nvSpPr>
        <p:spPr>
          <a:xfrm>
            <a:off x="436050" y="407325"/>
            <a:ext cx="5590500" cy="7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Servicio de atención Al ciudadano</a:t>
            </a:r>
            <a:endParaRPr sz="2000" b="1" i="0" u="none" strike="noStrike" cap="non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6" name="Google Shape;316;g349d1ab0314_0_111"/>
          <p:cNvSpPr txBox="1"/>
          <p:nvPr/>
        </p:nvSpPr>
        <p:spPr>
          <a:xfrm>
            <a:off x="6074475" y="5836625"/>
            <a:ext cx="5322600" cy="3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b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Usar el formato establecido para ello por parte del FA. 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2"/>
          <p:cNvSpPr txBox="1"/>
          <p:nvPr/>
        </p:nvSpPr>
        <p:spPr>
          <a:xfrm>
            <a:off x="2361988" y="2550711"/>
            <a:ext cx="6855164" cy="500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2000" b="0" i="0" u="none" strike="noStrike" cap="non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Presentación </a:t>
            </a: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técnica que debe incluir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highlight>
                  <a:srgbClr val="F9B300"/>
                </a:highlight>
                <a:latin typeface="Nunito Medium"/>
                <a:ea typeface="Nunito Medium"/>
                <a:cs typeface="Nunito Medium"/>
                <a:sym typeface="Nunito Medium"/>
              </a:rPr>
              <a:t>Detalles del contrato</a:t>
            </a:r>
            <a:endParaRPr sz="2000">
              <a:solidFill>
                <a:srgbClr val="133D73"/>
              </a:solidFill>
              <a:highlight>
                <a:srgbClr val="F9B300"/>
              </a:highlight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Descripción del proyecto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Información del personal que va a trabajar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Mencionar los hitos del proyecto - fechas 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23" name="Google Shape;32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7661" y="30384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2"/>
          <p:cNvSpPr txBox="1"/>
          <p:nvPr/>
        </p:nvSpPr>
        <p:spPr>
          <a:xfrm>
            <a:off x="2361988" y="1704135"/>
            <a:ext cx="8199300" cy="14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4800" b="0" i="0" u="none" strike="noStrike" cap="non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(</a:t>
            </a:r>
            <a:r>
              <a:rPr lang="pt-BR" sz="4800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Contratista </a:t>
            </a:r>
            <a:r>
              <a:rPr lang="pt-BR" sz="4800" b="0" i="0" u="none" strike="noStrike" cap="non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Nombre del proyecto):</a:t>
            </a:r>
            <a:endParaRPr sz="4800" b="0" i="0" u="none" strike="noStrike" cap="none">
              <a:solidFill>
                <a:srgbClr val="000000"/>
              </a:solidFill>
              <a:highlight>
                <a:srgbClr val="FFFF00"/>
              </a:highlight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25" name="Google Shape;325;p12"/>
          <p:cNvSpPr txBox="1"/>
          <p:nvPr/>
        </p:nvSpPr>
        <p:spPr>
          <a:xfrm>
            <a:off x="2023678" y="1048143"/>
            <a:ext cx="753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En este apartado se da a conocer a la comunidad las características</a:t>
            </a:r>
            <a:r>
              <a:rPr lang="pt-BR" sz="16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técnicas </a:t>
            </a: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más importantes del proyecto.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g34e0114a545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34e0114a545_0_0"/>
          <p:cNvSpPr txBox="1"/>
          <p:nvPr/>
        </p:nvSpPr>
        <p:spPr>
          <a:xfrm>
            <a:off x="2361988" y="2550711"/>
            <a:ext cx="68553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2000" b="0" i="0" u="none" strike="noStrike" cap="non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Presentación </a:t>
            </a: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técnica que debe incluir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highlight>
                  <a:srgbClr val="F9B300"/>
                </a:highlight>
                <a:latin typeface="Nunito Medium"/>
                <a:ea typeface="Nunito Medium"/>
                <a:cs typeface="Nunito Medium"/>
                <a:sym typeface="Nunito Medium"/>
              </a:rPr>
              <a:t>Detalles del contratos </a:t>
            </a:r>
            <a:endParaRPr sz="2000">
              <a:solidFill>
                <a:srgbClr val="133D73"/>
              </a:solidFill>
              <a:highlight>
                <a:srgbClr val="F9B300"/>
              </a:highlight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Descripción del proyecto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Información del personal que va a trabajar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r>
              <a:rPr lang="pt-BR" sz="200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Mencionar los hitos del proyecto - fechas </a:t>
            </a: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457200" marR="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Nunito Medium"/>
              <a:buChar char="-"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32" name="Google Shape;332;g34e0114a545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27661" y="3038460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34e0114a545_0_0"/>
          <p:cNvSpPr txBox="1"/>
          <p:nvPr/>
        </p:nvSpPr>
        <p:spPr>
          <a:xfrm>
            <a:off x="2361988" y="1704135"/>
            <a:ext cx="8199300" cy="14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4800" b="0" i="0" u="none" strike="noStrike" cap="non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(I</a:t>
            </a:r>
            <a:r>
              <a:rPr lang="pt-BR" sz="4800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nterventoría </a:t>
            </a:r>
            <a:r>
              <a:rPr lang="pt-BR" sz="4800" b="0" i="0" u="none" strike="noStrike" cap="none">
                <a:solidFill>
                  <a:srgbClr val="133D73"/>
                </a:solidFill>
                <a:highlight>
                  <a:srgbClr val="FFFF00"/>
                </a:highlight>
                <a:latin typeface="Nunito ExtraBold"/>
                <a:ea typeface="Nunito ExtraBold"/>
                <a:cs typeface="Nunito ExtraBold"/>
                <a:sym typeface="Nunito ExtraBold"/>
              </a:rPr>
              <a:t>Nombre del proyecto):</a:t>
            </a:r>
            <a:endParaRPr sz="4800" b="0" i="0" u="none" strike="noStrike" cap="none">
              <a:solidFill>
                <a:srgbClr val="000000"/>
              </a:solidFill>
              <a:highlight>
                <a:srgbClr val="FFFF00"/>
              </a:highlight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334" name="Google Shape;334;g34e0114a545_0_0"/>
          <p:cNvSpPr txBox="1"/>
          <p:nvPr/>
        </p:nvSpPr>
        <p:spPr>
          <a:xfrm>
            <a:off x="2023678" y="1048143"/>
            <a:ext cx="7531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0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En este apartado se da a conocer a la comunidad las características</a:t>
            </a:r>
            <a:r>
              <a:rPr lang="pt-BR" sz="16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técnicas </a:t>
            </a:r>
            <a:r>
              <a:rPr lang="pt-BR" sz="16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más importantes del proyecto.</a:t>
            </a:r>
            <a:endParaRPr sz="16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3"/>
          <p:cNvSpPr txBox="1">
            <a:spLocks noGrp="1"/>
          </p:cNvSpPr>
          <p:nvPr>
            <p:ph type="ctrTitle" idx="4294967295"/>
          </p:nvPr>
        </p:nvSpPr>
        <p:spPr>
          <a:xfrm>
            <a:off x="0" y="533400"/>
            <a:ext cx="4446588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pt-BR" sz="2000" b="1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TIPS A TENER EN CUENTA PARA LAS PRESENTACIONES </a:t>
            </a:r>
            <a:br>
              <a:rPr lang="pt-BR" sz="2000" b="1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pt-BR" sz="12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200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6" name="Google Shape;356;p13"/>
          <p:cNvSpPr txBox="1"/>
          <p:nvPr/>
        </p:nvSpPr>
        <p:spPr>
          <a:xfrm>
            <a:off x="7353530" y="1721434"/>
            <a:ext cx="3989297" cy="1164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just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lang="pt-BR" sz="1400" b="1" i="0" u="none" strike="noStrike" cap="non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1400" b="1" i="0" u="none" strike="noStrike" cap="none">
                <a:solidFill>
                  <a:srgbClr val="F9B300"/>
                </a:solidFill>
                <a:latin typeface="Poppins"/>
                <a:ea typeface="Poppins"/>
                <a:cs typeface="Poppins"/>
                <a:sym typeface="Poppins"/>
              </a:rPr>
              <a:t>GENERAR DINÁMICAS DE INTERACCIÓN CON LA COMUNIDAD A PARTIR ACTIVIDADES DIDÁCTICAS </a:t>
            </a:r>
            <a:endParaRPr sz="1400" b="0" i="0" u="none" strike="noStrike" cap="none">
              <a:solidFill>
                <a:srgbClr val="F9B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3"/>
          <p:cNvSpPr txBox="1"/>
          <p:nvPr/>
        </p:nvSpPr>
        <p:spPr>
          <a:xfrm>
            <a:off x="7336472" y="2902702"/>
            <a:ext cx="3872675" cy="526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(actividades rompe hielo que faciliten la comunicación e interacción con la comunidad).</a:t>
            </a:r>
            <a:endParaRPr/>
          </a:p>
        </p:txBody>
      </p:sp>
      <p:sp>
        <p:nvSpPr>
          <p:cNvPr id="358" name="Google Shape;358;p13"/>
          <p:cNvSpPr txBox="1"/>
          <p:nvPr/>
        </p:nvSpPr>
        <p:spPr>
          <a:xfrm>
            <a:off x="7207490" y="4026689"/>
            <a:ext cx="3410659" cy="59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lang="pt-BR" sz="1400" b="1" i="0" u="none" strike="noStrike" cap="non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EMPATIZAR CON LAS DINÁMICAS DE LA COMUNIDAD </a:t>
            </a:r>
            <a:endParaRPr sz="1400" b="0" i="0" u="none" strike="noStrike" cap="none">
              <a:solidFill>
                <a:srgbClr val="335F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13"/>
          <p:cNvSpPr txBox="1"/>
          <p:nvPr/>
        </p:nvSpPr>
        <p:spPr>
          <a:xfrm>
            <a:off x="7207490" y="4721318"/>
            <a:ext cx="40016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(Es importante reconocer cuando las personas no sepan leer, escribir u otras condiciones a tener en cuenta, para que se pueda adaptar la presentación de acuerdo a las necesidades de la comunidad, además, se recomienda utilizar un lenguaje comprensible y asertivo (no técnico).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13"/>
          <p:cNvSpPr txBox="1"/>
          <p:nvPr/>
        </p:nvSpPr>
        <p:spPr>
          <a:xfrm>
            <a:off x="1911557" y="3935270"/>
            <a:ext cx="3560225" cy="98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 b="1" i="0" u="none" strike="noStrike" cap="none">
                <a:solidFill>
                  <a:srgbClr val="8C193B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/>
          </a:p>
          <a:p>
            <a:pPr marL="0" marR="0" lvl="0" indent="0" algn="just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lang="pt-BR" sz="1400" b="1" i="0" u="none" strike="noStrike" cap="none">
                <a:solidFill>
                  <a:srgbClr val="8C193B"/>
                </a:solidFill>
                <a:latin typeface="Poppins"/>
                <a:ea typeface="Poppins"/>
                <a:cs typeface="Poppins"/>
                <a:sym typeface="Poppins"/>
              </a:rPr>
              <a:t>PLANEAR CÓMO SE VA A REALIZAR     EL EVENTO CON ANTERIORIDAD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3"/>
          <p:cNvSpPr txBox="1"/>
          <p:nvPr/>
        </p:nvSpPr>
        <p:spPr>
          <a:xfrm>
            <a:off x="1891976" y="4999548"/>
            <a:ext cx="353806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Tener organizado el espacio, materiales y herramientas que se utilizarán en el foro (foro 50% y Foro final).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3"/>
          <p:cNvSpPr txBox="1"/>
          <p:nvPr/>
        </p:nvSpPr>
        <p:spPr>
          <a:xfrm>
            <a:off x="1922275" y="1821600"/>
            <a:ext cx="3538200" cy="8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i="0" u="none" strike="noStrike" cap="none">
              <a:solidFill>
                <a:srgbClr val="335F8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Noto Sans Symbols"/>
              <a:buChar char="✔"/>
            </a:pPr>
            <a:r>
              <a:rPr lang="pt-BR" sz="1400" b="1" i="0" u="none" strike="noStrike" cap="none">
                <a:solidFill>
                  <a:srgbClr val="335F8F"/>
                </a:solidFill>
                <a:latin typeface="Poppins"/>
                <a:ea typeface="Poppins"/>
                <a:cs typeface="Poppins"/>
                <a:sym typeface="Poppins"/>
              </a:rPr>
              <a:t> REVISAR LAS DIAPOSITIVAS ANTES DE PRESENTAR</a:t>
            </a:r>
            <a:r>
              <a:rPr lang="pt-BR" sz="1400" b="1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3"/>
          <p:cNvSpPr txBox="1"/>
          <p:nvPr/>
        </p:nvSpPr>
        <p:spPr>
          <a:xfrm>
            <a:off x="1869826" y="2661152"/>
            <a:ext cx="4001700" cy="9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( tener en cuenta: ortografía, tamaño y tipo de letra </a:t>
            </a:r>
            <a:r>
              <a:rPr lang="pt-BR" sz="12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tener en cuenta lo indicado en esta presentación - no modificar</a:t>
            </a:r>
            <a:r>
              <a:rPr lang="pt-BR" sz="1200" b="0" i="0" u="none" strike="noStrike" cap="none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, imágenes y fotos de acuerdo al proyecto).</a:t>
            </a:r>
            <a:endParaRPr/>
          </a:p>
        </p:txBody>
      </p:sp>
      <p:pic>
        <p:nvPicPr>
          <p:cNvPr id="364" name="Google Shape;36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7152" y="431393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5251" y="1887375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99039" y="434158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99039" y="1905272"/>
            <a:ext cx="1450986" cy="147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6264" y="2338538"/>
            <a:ext cx="607759" cy="600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89372" y="4782209"/>
            <a:ext cx="494928" cy="494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4910" y="2349580"/>
            <a:ext cx="589305" cy="589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357936" y="4780757"/>
            <a:ext cx="497622" cy="545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17344" y="1022667"/>
            <a:ext cx="672721" cy="5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76F812C-688D-F509-A59C-A2F033F7C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19154" y="3059887"/>
            <a:ext cx="672721" cy="5045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B870E38-1D1A-EA82-7CAB-3A05AD839FFD}"/>
              </a:ext>
            </a:extLst>
          </p:cNvPr>
          <p:cNvSpPr txBox="1"/>
          <p:nvPr/>
        </p:nvSpPr>
        <p:spPr>
          <a:xfrm>
            <a:off x="4645889" y="2371985"/>
            <a:ext cx="241925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3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GRACIAS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4E6078A-C2C9-EFF5-1104-3172F8319B4F}"/>
              </a:ext>
            </a:extLst>
          </p:cNvPr>
          <p:cNvSpPr txBox="1"/>
          <p:nvPr/>
        </p:nvSpPr>
        <p:spPr>
          <a:xfrm>
            <a:off x="2567031" y="5629013"/>
            <a:ext cx="65769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Teléfono Conmutador</a:t>
            </a: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: (+57) 601 4325400</a:t>
            </a:r>
          </a:p>
          <a:p>
            <a:pPr algn="ctr"/>
            <a:r>
              <a:rPr lang="es-CO" dirty="0" err="1">
                <a:latin typeface="Verdana" panose="020B0604030504040204" pitchFamily="34" charset="0"/>
                <a:ea typeface="Verdana" panose="020B0604030504040204" pitchFamily="34" charset="0"/>
              </a:rPr>
              <a:t>Contacto:</a:t>
            </a:r>
            <a:r>
              <a:rPr lang="es-CO" b="1" dirty="0" err="1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atencionalciudadano@fondoadaptacion.gov.co</a:t>
            </a:r>
            <a:endParaRPr lang="es-CO" b="1" dirty="0">
              <a:solidFill>
                <a:srgbClr val="133D7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Radicación </a:t>
            </a:r>
            <a:r>
              <a:rPr lang="es-CO" dirty="0" err="1">
                <a:latin typeface="Verdana" panose="020B0604030504040204" pitchFamily="34" charset="0"/>
                <a:ea typeface="Verdana" panose="020B0604030504040204" pitchFamily="34" charset="0"/>
              </a:rPr>
              <a:t>electrónica</a:t>
            </a:r>
            <a:r>
              <a:rPr lang="es-CO" b="1" dirty="0" err="1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:ventanillaunica@fondoadaptacion.gov.co</a:t>
            </a:r>
            <a:endParaRPr lang="es-CO" b="1" dirty="0">
              <a:solidFill>
                <a:srgbClr val="133D7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5E66370-30DB-3B20-4193-00E4792DDAC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960451" y="4076269"/>
            <a:ext cx="1225586" cy="122558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78D4AEF-CE5F-AEF5-6954-46A42C5C6A1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423374" y="4076269"/>
            <a:ext cx="1225586" cy="12255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18A684A-2EF3-16B9-1B5D-D90CF6EFF6C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17456" y="3240403"/>
            <a:ext cx="1225586" cy="122558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78DECCD-0B2E-CF4C-59FB-6CB39CD3928B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393378" y="3210611"/>
            <a:ext cx="1225586" cy="122558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9001773-E526-51BC-3C36-58D05EA72C5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687547" y="3227769"/>
            <a:ext cx="1225586" cy="122558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01F15F9-4384-028D-943F-A2AB58BEEE55}"/>
              </a:ext>
            </a:extLst>
          </p:cNvPr>
          <p:cNvSpPr txBox="1"/>
          <p:nvPr/>
        </p:nvSpPr>
        <p:spPr>
          <a:xfrm>
            <a:off x="3305585" y="3756739"/>
            <a:ext cx="1237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</a:t>
            </a:r>
            <a:r>
              <a:rPr lang="es-CO" sz="1200" b="1" dirty="0" err="1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Fondoadap</a:t>
            </a:r>
            <a:endParaRPr lang="es-CO" sz="1200" b="1" dirty="0">
              <a:solidFill>
                <a:srgbClr val="133D7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EDF6ECA-D487-47BC-E314-616B1B45E092}"/>
              </a:ext>
            </a:extLst>
          </p:cNvPr>
          <p:cNvSpPr txBox="1"/>
          <p:nvPr/>
        </p:nvSpPr>
        <p:spPr>
          <a:xfrm>
            <a:off x="5185957" y="3756739"/>
            <a:ext cx="1811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@Fondoadaptacion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969F272-7548-A69A-3404-E11ED8AA2AA5}"/>
              </a:ext>
            </a:extLst>
          </p:cNvPr>
          <p:cNvSpPr txBox="1"/>
          <p:nvPr/>
        </p:nvSpPr>
        <p:spPr>
          <a:xfrm>
            <a:off x="7551526" y="3756739"/>
            <a:ext cx="1811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@Fondoadaptacion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5BE2DB2-5996-622D-A742-5B32D8D0C4E6}"/>
              </a:ext>
            </a:extLst>
          </p:cNvPr>
          <p:cNvSpPr txBox="1"/>
          <p:nvPr/>
        </p:nvSpPr>
        <p:spPr>
          <a:xfrm>
            <a:off x="3864865" y="4563196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/Fondoadaptacion1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8950FFE-DB6E-B133-765C-B9F6B861A55D}"/>
              </a:ext>
            </a:extLst>
          </p:cNvPr>
          <p:cNvSpPr txBox="1"/>
          <p:nvPr/>
        </p:nvSpPr>
        <p:spPr>
          <a:xfrm>
            <a:off x="6361621" y="4549819"/>
            <a:ext cx="1838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/Fondo </a:t>
            </a:r>
            <a:r>
              <a:rPr lang="es-CO" sz="1200" b="1" dirty="0" err="1">
                <a:solidFill>
                  <a:srgbClr val="133D7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Adaptacion</a:t>
            </a:r>
            <a:endParaRPr lang="es-CO" sz="1200" b="1" dirty="0">
              <a:solidFill>
                <a:srgbClr val="133D7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/>
          <p:cNvSpPr txBox="1"/>
          <p:nvPr/>
        </p:nvSpPr>
        <p:spPr>
          <a:xfrm>
            <a:off x="6906556" y="3034212"/>
            <a:ext cx="3824197" cy="500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1600" b="0" i="0" u="none" strike="noStrike" cap="none" dirty="0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Detalles - Subtítulos</a:t>
            </a:r>
            <a:endParaRPr sz="1600" b="0" i="0" u="none" strike="noStrike" cap="none" dirty="0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11" name="Google Shape;11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9661" y="3917916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"/>
          <p:cNvSpPr txBox="1"/>
          <p:nvPr/>
        </p:nvSpPr>
        <p:spPr>
          <a:xfrm>
            <a:off x="6906556" y="2600247"/>
            <a:ext cx="3824197" cy="43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2400" b="0" i="0" u="none" strike="noStrike" cap="none" dirty="0">
                <a:solidFill>
                  <a:srgbClr val="133D73"/>
                </a:solidFill>
                <a:highlight>
                  <a:srgbClr val="FFFF00"/>
                </a:highlight>
                <a:latin typeface="Nunito Sans ExtraBold" panose="00000900000000000000" pitchFamily="2" charset="0"/>
                <a:ea typeface="Nunito ExtraBold"/>
                <a:cs typeface="Nunito ExtraBold"/>
                <a:sym typeface="Nunito ExtraBold"/>
              </a:rPr>
              <a:t>(Nombre del proyecto):</a:t>
            </a:r>
            <a:endParaRPr sz="2400" b="0" i="0" u="none" strike="noStrike" cap="none" dirty="0">
              <a:solidFill>
                <a:srgbClr val="000000"/>
              </a:solidFill>
              <a:highlight>
                <a:srgbClr val="FFFF00"/>
              </a:highlight>
              <a:latin typeface="Nunito Sans ExtraBold" panose="00000900000000000000" pitchFamily="2" charset="0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13" name="Google Shape;113;p2"/>
          <p:cNvSpPr txBox="1"/>
          <p:nvPr/>
        </p:nvSpPr>
        <p:spPr>
          <a:xfrm>
            <a:off x="6942274" y="3617749"/>
            <a:ext cx="3824197" cy="500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500"/>
              <a:buFont typeface="Verdana"/>
              <a:buNone/>
            </a:pPr>
            <a:r>
              <a:rPr lang="pt-BR" sz="1600" b="0" i="0" u="none" strike="noStrike" cap="none">
                <a:solidFill>
                  <a:srgbClr val="133D73"/>
                </a:solidFill>
                <a:latin typeface="Nunito Medium"/>
                <a:ea typeface="Nunito Medium"/>
                <a:cs typeface="Nunito Medium"/>
                <a:sym typeface="Nunito Medium"/>
              </a:rPr>
              <a:t>Fecha dd/ mm/ aaaa</a:t>
            </a:r>
            <a:endParaRPr sz="1600" b="0" i="0" u="none" strike="noStrike" cap="none">
              <a:solidFill>
                <a:srgbClr val="133D7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"/>
          <p:cNvSpPr txBox="1"/>
          <p:nvPr/>
        </p:nvSpPr>
        <p:spPr>
          <a:xfrm>
            <a:off x="949924" y="344749"/>
            <a:ext cx="6052800" cy="4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30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"/>
                <a:sym typeface="Nunito"/>
              </a:rPr>
              <a:t>Agenda</a:t>
            </a:r>
            <a:endParaRPr sz="30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Nunito"/>
              <a:sym typeface="Nunito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4456405" y="1808137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Qué es el Fondo Adaptación.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23" name="Google Shape;123;p3"/>
          <p:cNvSpPr txBox="1"/>
          <p:nvPr/>
        </p:nvSpPr>
        <p:spPr>
          <a:xfrm>
            <a:off x="4456412" y="2499771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Qué hace el Fondo Adaptación.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4456550" y="3191426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Estratégia Gestión Social.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4456408" y="3858175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Detalles del proyecto/intervención.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4456267" y="4532064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Conformación Equipo Local de Seguimiento.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27" name="Google Shape;127;p3"/>
          <p:cNvSpPr txBox="1"/>
          <p:nvPr/>
        </p:nvSpPr>
        <p:spPr>
          <a:xfrm>
            <a:off x="4456267" y="5203304"/>
            <a:ext cx="507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7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Conclusiones. </a:t>
            </a:r>
            <a:endParaRPr sz="17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28" name="Google Shape;128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5107" y="900749"/>
            <a:ext cx="672721" cy="5045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"/>
          <p:cNvSpPr/>
          <p:nvPr/>
        </p:nvSpPr>
        <p:spPr>
          <a:xfrm>
            <a:off x="3450950" y="3704308"/>
            <a:ext cx="672600" cy="515400"/>
          </a:xfrm>
          <a:prstGeom prst="rect">
            <a:avLst/>
          </a:prstGeom>
          <a:noFill/>
          <a:ln w="28575" cap="flat" cmpd="sng">
            <a:solidFill>
              <a:srgbClr val="8C1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4</a:t>
            </a:r>
            <a:endParaRPr sz="24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3450950" y="3037957"/>
            <a:ext cx="672600" cy="515400"/>
          </a:xfrm>
          <a:prstGeom prst="rect">
            <a:avLst/>
          </a:prstGeom>
          <a:noFill/>
          <a:ln w="28575" cap="flat" cmpd="sng">
            <a:solidFill>
              <a:srgbClr val="8C1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3</a:t>
            </a:r>
            <a:endParaRPr sz="24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3450950" y="2370266"/>
            <a:ext cx="672600" cy="515400"/>
          </a:xfrm>
          <a:prstGeom prst="rect">
            <a:avLst/>
          </a:prstGeom>
          <a:noFill/>
          <a:ln w="28575" cap="flat" cmpd="sng">
            <a:solidFill>
              <a:srgbClr val="335F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2</a:t>
            </a:r>
            <a:endParaRPr sz="24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3450950" y="1702577"/>
            <a:ext cx="672600" cy="515400"/>
          </a:xfrm>
          <a:prstGeom prst="rect">
            <a:avLst/>
          </a:prstGeom>
          <a:noFill/>
          <a:ln w="28575" cap="flat" cmpd="sng">
            <a:solidFill>
              <a:srgbClr val="335F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7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1</a:t>
            </a:r>
            <a:endParaRPr sz="27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3450950" y="5041896"/>
            <a:ext cx="672600" cy="515400"/>
          </a:xfrm>
          <a:prstGeom prst="rect">
            <a:avLst/>
          </a:prstGeom>
          <a:noFill/>
          <a:ln w="28575" cap="flat" cmpd="sng">
            <a:solidFill>
              <a:srgbClr val="FDB3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6</a:t>
            </a:r>
            <a:endParaRPr sz="24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3450950" y="4372550"/>
            <a:ext cx="672600" cy="515400"/>
          </a:xfrm>
          <a:prstGeom prst="rect">
            <a:avLst/>
          </a:prstGeom>
          <a:noFill/>
          <a:ln w="28575" cap="flat" cmpd="sng">
            <a:solidFill>
              <a:srgbClr val="FDB3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5</a:t>
            </a:r>
            <a:endParaRPr sz="2400" b="1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g34a7e4a78e0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4a7e4a78e0_0_0"/>
          <p:cNvSpPr txBox="1"/>
          <p:nvPr/>
        </p:nvSpPr>
        <p:spPr>
          <a:xfrm>
            <a:off x="775200" y="1927025"/>
            <a:ext cx="5066700" cy="7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lang="pt-BR" sz="1800" b="1" i="0" u="none" strike="noStrike" cap="none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"/>
                <a:sym typeface="Nunito"/>
              </a:rPr>
              <a:t>Fecha de constitución diciembre de 2010</a:t>
            </a:r>
            <a:endParaRPr sz="1800" b="0" i="0" u="none" strike="noStrike" cap="none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Verdana"/>
              <a:buNone/>
            </a:pPr>
            <a:r>
              <a:rPr lang="pt-BR" sz="1800" b="1" i="0" u="none" strike="noStrike" cap="none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"/>
                <a:sym typeface="Nunito"/>
              </a:rPr>
              <a:t>Decreto 4819 2010</a:t>
            </a:r>
            <a:endParaRPr sz="1800" b="0" i="0" u="none" strike="noStrike" cap="none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</p:txBody>
      </p:sp>
      <p:sp>
        <p:nvSpPr>
          <p:cNvPr id="141" name="Google Shape;141;g34a7e4a78e0_0_0"/>
          <p:cNvSpPr txBox="1"/>
          <p:nvPr/>
        </p:nvSpPr>
        <p:spPr>
          <a:xfrm>
            <a:off x="775200" y="3462375"/>
            <a:ext cx="53208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Atiende la construcción, reconstrucción, recuperación y reactivación económica y social de las zonas afectadas por los eventos derivados del fenómeno de La Niña 2010 y 2011.</a:t>
            </a:r>
            <a:endParaRPr sz="1600" b="0" i="0" u="none" strike="noStrike" cap="none" dirty="0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42" name="Google Shape;142;g34a7e4a78e0_0_0"/>
          <p:cNvSpPr txBox="1"/>
          <p:nvPr/>
        </p:nvSpPr>
        <p:spPr>
          <a:xfrm>
            <a:off x="775250" y="4904175"/>
            <a:ext cx="50667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sz="1600" b="0" i="0" u="none" strike="noStrike" cap="none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Con el propósito de fortalecer y contribuir a la reducción de la vulnerabilidad fiscal del Estado, podrá estructurar y ejecutar proyectos integrales de reducción del riesgo y adaptación al cambio climático.</a:t>
            </a:r>
            <a:endParaRPr sz="1600" b="0" i="0" u="none" strike="noStrike" cap="none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43" name="Google Shape;143;g34a7e4a78e0_0_0"/>
          <p:cNvSpPr txBox="1"/>
          <p:nvPr/>
        </p:nvSpPr>
        <p:spPr>
          <a:xfrm>
            <a:off x="934101" y="561550"/>
            <a:ext cx="5066700" cy="5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3D73"/>
              </a:buClr>
              <a:buSzPts val="2000"/>
              <a:buFont typeface="Verdana"/>
              <a:buNone/>
            </a:pPr>
            <a:r>
              <a:rPr lang="pt-BR" sz="2700" b="1" i="0" u="none" strike="noStrike" cap="none" dirty="0">
                <a:solidFill>
                  <a:srgbClr val="0C0C0C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"/>
                <a:sym typeface="Nunito"/>
              </a:rPr>
              <a:t>Fondo Adaptación</a:t>
            </a:r>
            <a:endParaRPr sz="2700" b="0" i="0" u="none" strike="noStrike" cap="none" dirty="0">
              <a:solidFill>
                <a:srgbClr val="0C0C0C"/>
              </a:solidFill>
              <a:latin typeface="Verdana" panose="020B0604030504040204" pitchFamily="34" charset="0"/>
              <a:ea typeface="Verdana" panose="020B0604030504040204" pitchFamily="34" charset="0"/>
              <a:cs typeface="Nunito"/>
              <a:sym typeface="Nunito"/>
            </a:endParaRPr>
          </a:p>
        </p:txBody>
      </p:sp>
      <p:sp>
        <p:nvSpPr>
          <p:cNvPr id="144" name="Google Shape;144;g34a7e4a78e0_0_0"/>
          <p:cNvSpPr/>
          <p:nvPr/>
        </p:nvSpPr>
        <p:spPr>
          <a:xfrm>
            <a:off x="6975474" y="5519203"/>
            <a:ext cx="3531600" cy="514200"/>
          </a:xfrm>
          <a:prstGeom prst="rect">
            <a:avLst/>
          </a:prstGeom>
          <a:solidFill>
            <a:srgbClr val="F9B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4a7e4a78e0_0_0"/>
          <p:cNvSpPr txBox="1"/>
          <p:nvPr/>
        </p:nvSpPr>
        <p:spPr>
          <a:xfrm>
            <a:off x="7345224" y="5471875"/>
            <a:ext cx="2792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Intervenciones del fondo de adaptación</a:t>
            </a:r>
            <a:endParaRPr sz="1600" b="0" i="0" u="none" strike="noStrike" cap="none" dirty="0">
              <a:solidFill>
                <a:schemeClr val="lt1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46" name="Google Shape;146;g34a7e4a78e0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0966" y="1054631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34a7e4a78e0_0_0"/>
          <p:cNvPicPr preferRelativeResize="0"/>
          <p:nvPr/>
        </p:nvPicPr>
        <p:blipFill rotWithShape="1">
          <a:blip r:embed="rId5">
            <a:alphaModFix/>
          </a:blip>
          <a:srcRect l="34572" r="10209"/>
          <a:stretch/>
        </p:blipFill>
        <p:spPr>
          <a:xfrm>
            <a:off x="6975475" y="1255275"/>
            <a:ext cx="3531599" cy="4262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34a7e4a78e0_0_0"/>
          <p:cNvSpPr/>
          <p:nvPr/>
        </p:nvSpPr>
        <p:spPr>
          <a:xfrm>
            <a:off x="6975474" y="1256835"/>
            <a:ext cx="3531600" cy="4262400"/>
          </a:xfrm>
          <a:prstGeom prst="rect">
            <a:avLst/>
          </a:prstGeom>
          <a:noFill/>
          <a:ln w="28575" cap="flat" cmpd="sng">
            <a:solidFill>
              <a:srgbClr val="F9B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9c92726db_0_0"/>
          <p:cNvSpPr txBox="1"/>
          <p:nvPr/>
        </p:nvSpPr>
        <p:spPr>
          <a:xfrm>
            <a:off x="817330" y="403200"/>
            <a:ext cx="6429300" cy="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700" b="1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Nunito"/>
                <a:sym typeface="Nunito"/>
              </a:rPr>
              <a:t>Qué hace el Fondo Adaptación.</a:t>
            </a:r>
            <a:endParaRPr sz="2700" b="1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Nunito"/>
              <a:sym typeface="Nunito"/>
            </a:endParaRPr>
          </a:p>
        </p:txBody>
      </p:sp>
      <p:pic>
        <p:nvPicPr>
          <p:cNvPr id="155" name="Google Shape;155;g349c92726db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758" y="1233670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349c92726db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3758" y="2869424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g349c92726db_0_0" descr="Form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98969" y="1739499"/>
            <a:ext cx="886922" cy="9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49c92726db_0_0"/>
          <p:cNvSpPr txBox="1"/>
          <p:nvPr/>
        </p:nvSpPr>
        <p:spPr>
          <a:xfrm>
            <a:off x="2572450" y="1623663"/>
            <a:ext cx="35562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Entrega de proyectos en los sectores de vivienda, salud, educación, agua y saneamiento básico, ambiente, reactivación económica y Jarillón de Cali.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59" name="Google Shape;159;g349c92726db_0_0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60" name="Google Shape;160;g349c92726db_0_0"/>
          <p:cNvSpPr txBox="1"/>
          <p:nvPr/>
        </p:nvSpPr>
        <p:spPr>
          <a:xfrm>
            <a:off x="2572450" y="5238563"/>
            <a:ext cx="3669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Implementación de medidas de adaptación a la variabilidad climática.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sp>
        <p:nvSpPr>
          <p:cNvPr id="161" name="Google Shape;161;g349c92726db_0_0"/>
          <p:cNvSpPr txBox="1"/>
          <p:nvPr/>
        </p:nvSpPr>
        <p:spPr>
          <a:xfrm>
            <a:off x="2572454" y="3275049"/>
            <a:ext cx="35562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Inicio de intervenciones integrales en los municipios San Marcos y Magangué e inicio de modelación integral para la reconexión hidráulica del Río Cauca (La Mojana).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.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62" name="Google Shape;162;g349c92726db_0_0" descr="Forma&#10;&#10;Descripción generada automáticamente con confianza baja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98969" y="3444021"/>
            <a:ext cx="840780" cy="84078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349c92726db_0_0"/>
          <p:cNvSpPr txBox="1"/>
          <p:nvPr/>
        </p:nvSpPr>
        <p:spPr>
          <a:xfrm>
            <a:off x="8576151" y="1994238"/>
            <a:ext cx="3077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Acompañamiento social en las zonas de intervención 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64" name="Google Shape;164;g349c92726db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34080" y="2869428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g349c92726db_0_0" descr="Dinero con relleno sólido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237946" y="3343123"/>
            <a:ext cx="917461" cy="917464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49c92726db_0_0"/>
          <p:cNvSpPr txBox="1"/>
          <p:nvPr/>
        </p:nvSpPr>
        <p:spPr>
          <a:xfrm>
            <a:off x="8576161" y="3494953"/>
            <a:ext cx="3077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pt-BR" b="0" i="0" u="none" strike="noStrike" cap="none">
                <a:latin typeface="Verdana" panose="020B0604030504040204" pitchFamily="34" charset="0"/>
                <a:ea typeface="Verdana" panose="020B0604030504040204" pitchFamily="34" charset="0"/>
                <a:cs typeface="Poppins"/>
                <a:sym typeface="Poppins"/>
              </a:rPr>
              <a:t>Gestión de fuentes de financiamiento: nacionales e internacionales.</a:t>
            </a:r>
            <a:endParaRPr b="0" i="0" u="none" strike="noStrike" cap="none"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67" name="Google Shape;167;g349c92726db_0_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66752" y="951249"/>
            <a:ext cx="672721" cy="5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349c92726db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33755" y="4505166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g349c92726db_0_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046505" y="4811054"/>
            <a:ext cx="1326177" cy="133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349c92726db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34083" y="1260849"/>
            <a:ext cx="1951701" cy="198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349c92726db_0_0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301433" y="1795045"/>
            <a:ext cx="816987" cy="867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4dfa54dd4a_5_38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78" name="Google Shape;178;g34dfa54dd4a_5_38" title="Recurso 1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5" y="0"/>
            <a:ext cx="3176953" cy="139257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4dfa54dd4a_5_38"/>
          <p:cNvSpPr txBox="1"/>
          <p:nvPr/>
        </p:nvSpPr>
        <p:spPr>
          <a:xfrm>
            <a:off x="376413" y="262796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 dirty="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ExtraBold"/>
                <a:sym typeface="Nunito ExtraBold"/>
              </a:rPr>
              <a:t>Política</a:t>
            </a:r>
            <a:endParaRPr sz="2300" dirty="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ExtraBold"/>
              <a:sym typeface="Nunito ExtraBold"/>
            </a:endParaRPr>
          </a:p>
        </p:txBody>
      </p:sp>
      <p:sp>
        <p:nvSpPr>
          <p:cNvPr id="180" name="Google Shape;180;g34dfa54dd4a_5_38"/>
          <p:cNvSpPr txBox="1"/>
          <p:nvPr/>
        </p:nvSpPr>
        <p:spPr>
          <a:xfrm>
            <a:off x="376413" y="583200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Medium"/>
                <a:sym typeface="Nunito Medium"/>
              </a:rPr>
              <a:t>DE GESTIÓN SOCIAL</a:t>
            </a:r>
            <a:endParaRPr sz="1800" dirty="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Medium"/>
              <a:sym typeface="Nunito Medium"/>
            </a:endParaRPr>
          </a:p>
        </p:txBody>
      </p:sp>
      <p:sp>
        <p:nvSpPr>
          <p:cNvPr id="181" name="Google Shape;181;g34dfa54dd4a_5_38"/>
          <p:cNvSpPr txBox="1"/>
          <p:nvPr/>
        </p:nvSpPr>
        <p:spPr>
          <a:xfrm>
            <a:off x="8466408" y="2647800"/>
            <a:ext cx="3108977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Medium"/>
                <a:sym typeface="Nunito Medium"/>
              </a:rPr>
              <a:t>El Fondo Adaptación impulsa una gestión social integral basada en la participación comunitaria, la sostenibilidad ambiental y el respeto por las tradiciones culturales, fomentando un desarrollo resiliente e inclusivo.</a:t>
            </a:r>
            <a:endParaRPr sz="1600" dirty="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Medium"/>
              <a:sym typeface="Nunito Medium"/>
            </a:endParaRPr>
          </a:p>
        </p:txBody>
      </p:sp>
      <p:pic>
        <p:nvPicPr>
          <p:cNvPr id="182" name="Google Shape;182;g34dfa54dd4a_5_38" title="Recurso 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0123" y="776996"/>
            <a:ext cx="6006175" cy="57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g34dfa54dd4a_5_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4dfa54dd4a_5_66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Poppins"/>
              <a:sym typeface="Poppins"/>
            </a:endParaRPr>
          </a:p>
        </p:txBody>
      </p:sp>
      <p:pic>
        <p:nvPicPr>
          <p:cNvPr id="189" name="Google Shape;189;g34dfa54dd4a_5_66" title="Recurso 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91832" y="1484887"/>
            <a:ext cx="9608335" cy="4741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34dfa54dd4a_5_66" title="Recurso 1@3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5" y="131076"/>
            <a:ext cx="2728525" cy="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4dfa54dd4a_5_66"/>
          <p:cNvSpPr txBox="1"/>
          <p:nvPr/>
        </p:nvSpPr>
        <p:spPr>
          <a:xfrm>
            <a:off x="119200" y="131075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ExtraBold"/>
                <a:sym typeface="Nunito ExtraBold"/>
              </a:rPr>
              <a:t>Política</a:t>
            </a:r>
            <a:endParaRPr sz="230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ExtraBold"/>
              <a:sym typeface="Nunito ExtraBold"/>
            </a:endParaRPr>
          </a:p>
        </p:txBody>
      </p:sp>
      <p:sp>
        <p:nvSpPr>
          <p:cNvPr id="192" name="Google Shape;192;g34dfa54dd4a_5_66"/>
          <p:cNvSpPr txBox="1"/>
          <p:nvPr/>
        </p:nvSpPr>
        <p:spPr>
          <a:xfrm>
            <a:off x="119200" y="457175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Medium"/>
                <a:sym typeface="Nunito Medium"/>
              </a:rPr>
              <a:t>DE GESTIÓN SOCIAL</a:t>
            </a:r>
            <a:endParaRPr sz="180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Medium"/>
              <a:sym typeface="Nunito Medium"/>
            </a:endParaRPr>
          </a:p>
        </p:txBody>
      </p:sp>
      <p:sp>
        <p:nvSpPr>
          <p:cNvPr id="193" name="Google Shape;193;g34dfa54dd4a_5_66"/>
          <p:cNvSpPr txBox="1"/>
          <p:nvPr/>
        </p:nvSpPr>
        <p:spPr>
          <a:xfrm>
            <a:off x="3129100" y="131075"/>
            <a:ext cx="3985200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 dirty="0">
                <a:solidFill>
                  <a:srgbClr val="434343"/>
                </a:solidFill>
                <a:latin typeface="Verdana" panose="020B0604030504040204" pitchFamily="34" charset="0"/>
                <a:ea typeface="Verdana" panose="020B0604030504040204" pitchFamily="34" charset="0"/>
                <a:cs typeface="Nunito Medium"/>
                <a:sym typeface="Nunito Medium"/>
              </a:rPr>
              <a:t>El Fondo Adaptación impulsa una gestión social integral basada en la participación comunitaria, la sostenibilidad ambiental y el respeto por las tradiciones culturales, fomentando un desarrollo resiliente e inclusivo.</a:t>
            </a:r>
            <a:endParaRPr sz="1000" dirty="0">
              <a:solidFill>
                <a:srgbClr val="434343"/>
              </a:solidFill>
              <a:latin typeface="Verdana" panose="020B0604030504040204" pitchFamily="34" charset="0"/>
              <a:ea typeface="Verdana" panose="020B0604030504040204" pitchFamily="34" charset="0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g34dfa54dd4a_6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34dfa54dd4a_6_0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0" name="Google Shape;200;g34dfa54dd4a_6_0" title="Recurso 1@3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5" y="131076"/>
            <a:ext cx="7207572" cy="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34dfa54dd4a_6_0"/>
          <p:cNvSpPr txBox="1"/>
          <p:nvPr/>
        </p:nvSpPr>
        <p:spPr>
          <a:xfrm>
            <a:off x="119200" y="131075"/>
            <a:ext cx="23412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ESTRATÉGIA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02" name="Google Shape;202;g34dfa54dd4a_6_0"/>
          <p:cNvSpPr txBox="1"/>
          <p:nvPr/>
        </p:nvSpPr>
        <p:spPr>
          <a:xfrm>
            <a:off x="119200" y="457175"/>
            <a:ext cx="26118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GESTIÓN SOCIAL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03" name="Google Shape;203;g34dfa54dd4a_6_0"/>
          <p:cNvSpPr txBox="1"/>
          <p:nvPr/>
        </p:nvSpPr>
        <p:spPr>
          <a:xfrm>
            <a:off x="3129100" y="131075"/>
            <a:ext cx="3985200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Proporciona lineamientos técnicos y herramientas para fomentar la participación ciudadana, el control y el acompañamiento social en todas las etapas del proyecto, promoviendo su sostenibilidad a corto, mediano y largo plazo.</a:t>
            </a:r>
            <a:endParaRPr sz="10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04" name="Google Shape;204;g34dfa54dd4a_6_0" title="Recurso 5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500" y="457175"/>
            <a:ext cx="11543423" cy="605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g34dfa54dd4a_5_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5" y="0"/>
            <a:ext cx="12175094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34dfa54dd4a_5_26"/>
          <p:cNvSpPr txBox="1"/>
          <p:nvPr/>
        </p:nvSpPr>
        <p:spPr>
          <a:xfrm>
            <a:off x="2427490" y="2919429"/>
            <a:ext cx="355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1" name="Google Shape;211;g34dfa54dd4a_5_26" title="Recurs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33308"/>
            <a:ext cx="12191999" cy="4624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g34dfa54dd4a_5_26" title="Recurso 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77598"/>
            <a:ext cx="4299125" cy="99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g34dfa54dd4a_5_26"/>
          <p:cNvSpPr txBox="1"/>
          <p:nvPr/>
        </p:nvSpPr>
        <p:spPr>
          <a:xfrm>
            <a:off x="119200" y="254438"/>
            <a:ext cx="17436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300">
                <a:solidFill>
                  <a:srgbClr val="434343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ESPACIOS</a:t>
            </a:r>
            <a:endParaRPr sz="2300">
              <a:solidFill>
                <a:srgbClr val="434343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14" name="Google Shape;214;g34dfa54dd4a_5_26"/>
          <p:cNvSpPr txBox="1"/>
          <p:nvPr/>
        </p:nvSpPr>
        <p:spPr>
          <a:xfrm>
            <a:off x="119200" y="580550"/>
            <a:ext cx="3948300" cy="5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434343"/>
                </a:solidFill>
                <a:latin typeface="Nunito Medium"/>
                <a:ea typeface="Nunito Medium"/>
                <a:cs typeface="Nunito Medium"/>
                <a:sym typeface="Nunito Medium"/>
              </a:rPr>
              <a:t>DE PARTICIPACIÓN CIUDADANA</a:t>
            </a:r>
            <a:endParaRPr sz="1800">
              <a:solidFill>
                <a:srgbClr val="434343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Panorámica</PresentationFormat>
  <Paragraphs>132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8" baseType="lpstr">
      <vt:lpstr>Poppins</vt:lpstr>
      <vt:lpstr>Helvetica Neue</vt:lpstr>
      <vt:lpstr>Verdana</vt:lpstr>
      <vt:lpstr>Nunito Medium</vt:lpstr>
      <vt:lpstr>Noto Sans Symbols</vt:lpstr>
      <vt:lpstr>Poppins SemiBold</vt:lpstr>
      <vt:lpstr>Nunito</vt:lpstr>
      <vt:lpstr>Nunito Sans ExtraBold</vt:lpstr>
      <vt:lpstr>Arial</vt:lpstr>
      <vt:lpstr>Nunito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TIPS A TENER EN CUENTA PARA LAS PRESENTACIONES  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Edwin Fernando Pachon Rodriguez</cp:lastModifiedBy>
  <cp:revision>1</cp:revision>
  <dcterms:modified xsi:type="dcterms:W3CDTF">2025-04-29T21:14:32Z</dcterms:modified>
</cp:coreProperties>
</file>