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y="6858000" cx="12192000"/>
  <p:notesSz cx="6858000" cy="9144000"/>
  <p:embeddedFontLst>
    <p:embeddedFont>
      <p:font typeface="Nunito"/>
      <p:regular r:id="rId22"/>
      <p:bold r:id="rId23"/>
      <p:italic r:id="rId24"/>
      <p:boldItalic r:id="rId25"/>
    </p:embeddedFont>
    <p:embeddedFont>
      <p:font typeface="Poppins"/>
      <p:regular r:id="rId26"/>
      <p:bold r:id="rId27"/>
      <p:italic r:id="rId28"/>
      <p:boldItalic r:id="rId29"/>
    </p:embeddedFont>
    <p:embeddedFont>
      <p:font typeface="Nunito Medium"/>
      <p:regular r:id="rId30"/>
      <p:bold r:id="rId31"/>
      <p:italic r:id="rId32"/>
      <p:boldItalic r:id="rId33"/>
    </p:embeddedFont>
    <p:embeddedFont>
      <p:font typeface="Nunito ExtraBold"/>
      <p:bold r:id="rId34"/>
      <p:boldItalic r:id="rId35"/>
    </p:embeddedFont>
    <p:embeddedFont>
      <p:font typeface="Helvetica Neue"/>
      <p:regular r:id="rId36"/>
      <p:bold r:id="rId37"/>
      <p:italic r:id="rId38"/>
      <p:boldItalic r:id="rId39"/>
    </p:embeddedFont>
    <p:embeddedFont>
      <p:font typeface="Poppins SemiBold"/>
      <p:regular r:id="rId40"/>
      <p:bold r:id="rId41"/>
      <p:italic r:id="rId42"/>
      <p:boldItalic r:id="rId4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44" roundtripDataSignature="AMtx7mhb6OGwqrRsS6gAHjhgHUA5lpIOk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PoppinsSemiBold-regular.fntdata"/><Relationship Id="rId20" Type="http://schemas.openxmlformats.org/officeDocument/2006/relationships/slide" Target="slides/slide16.xml"/><Relationship Id="rId42" Type="http://schemas.openxmlformats.org/officeDocument/2006/relationships/font" Target="fonts/PoppinsSemiBold-italic.fntdata"/><Relationship Id="rId41" Type="http://schemas.openxmlformats.org/officeDocument/2006/relationships/font" Target="fonts/PoppinsSemiBold-bold.fntdata"/><Relationship Id="rId22" Type="http://schemas.openxmlformats.org/officeDocument/2006/relationships/font" Target="fonts/Nunito-regular.fntdata"/><Relationship Id="rId44" Type="http://customschemas.google.com/relationships/presentationmetadata" Target="metadata"/><Relationship Id="rId21" Type="http://schemas.openxmlformats.org/officeDocument/2006/relationships/slide" Target="slides/slide17.xml"/><Relationship Id="rId43" Type="http://schemas.openxmlformats.org/officeDocument/2006/relationships/font" Target="fonts/PoppinsSemiBold-boldItalic.fntdata"/><Relationship Id="rId24" Type="http://schemas.openxmlformats.org/officeDocument/2006/relationships/font" Target="fonts/Nunito-italic.fntdata"/><Relationship Id="rId23" Type="http://schemas.openxmlformats.org/officeDocument/2006/relationships/font" Target="fonts/Nunito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Poppins-regular.fntdata"/><Relationship Id="rId25" Type="http://schemas.openxmlformats.org/officeDocument/2006/relationships/font" Target="fonts/Nunito-boldItalic.fntdata"/><Relationship Id="rId28" Type="http://schemas.openxmlformats.org/officeDocument/2006/relationships/font" Target="fonts/Poppins-italic.fntdata"/><Relationship Id="rId27" Type="http://schemas.openxmlformats.org/officeDocument/2006/relationships/font" Target="fonts/Poppins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Poppins-bold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NunitoMedium-bold.fntdata"/><Relationship Id="rId30" Type="http://schemas.openxmlformats.org/officeDocument/2006/relationships/font" Target="fonts/NunitoMedium-regular.fntdata"/><Relationship Id="rId11" Type="http://schemas.openxmlformats.org/officeDocument/2006/relationships/slide" Target="slides/slide7.xml"/><Relationship Id="rId33" Type="http://schemas.openxmlformats.org/officeDocument/2006/relationships/font" Target="fonts/NunitoMedium-boldItalic.fntdata"/><Relationship Id="rId10" Type="http://schemas.openxmlformats.org/officeDocument/2006/relationships/slide" Target="slides/slide6.xml"/><Relationship Id="rId32" Type="http://schemas.openxmlformats.org/officeDocument/2006/relationships/font" Target="fonts/NunitoMedium-italic.fntdata"/><Relationship Id="rId13" Type="http://schemas.openxmlformats.org/officeDocument/2006/relationships/slide" Target="slides/slide9.xml"/><Relationship Id="rId35" Type="http://schemas.openxmlformats.org/officeDocument/2006/relationships/font" Target="fonts/NunitoExtraBold-boldItalic.fntdata"/><Relationship Id="rId12" Type="http://schemas.openxmlformats.org/officeDocument/2006/relationships/slide" Target="slides/slide8.xml"/><Relationship Id="rId34" Type="http://schemas.openxmlformats.org/officeDocument/2006/relationships/font" Target="fonts/NunitoExtraBold-bold.fntdata"/><Relationship Id="rId15" Type="http://schemas.openxmlformats.org/officeDocument/2006/relationships/slide" Target="slides/slide11.xml"/><Relationship Id="rId37" Type="http://schemas.openxmlformats.org/officeDocument/2006/relationships/font" Target="fonts/HelveticaNeue-bold.fntdata"/><Relationship Id="rId14" Type="http://schemas.openxmlformats.org/officeDocument/2006/relationships/slide" Target="slides/slide10.xml"/><Relationship Id="rId36" Type="http://schemas.openxmlformats.org/officeDocument/2006/relationships/font" Target="fonts/HelveticaNeue-regular.fntdata"/><Relationship Id="rId17" Type="http://schemas.openxmlformats.org/officeDocument/2006/relationships/slide" Target="slides/slide13.xml"/><Relationship Id="rId39" Type="http://schemas.openxmlformats.org/officeDocument/2006/relationships/font" Target="fonts/HelveticaNeue-boldItalic.fntdata"/><Relationship Id="rId16" Type="http://schemas.openxmlformats.org/officeDocument/2006/relationships/slide" Target="slides/slide12.xml"/><Relationship Id="rId38" Type="http://schemas.openxmlformats.org/officeDocument/2006/relationships/font" Target="fonts/HelveticaNeue-italic.fntdata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0" name="Google Shape;100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49d1ab0314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7" name="Google Shape;217;g349d1ab0314_0_4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349d1ab0314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44" name="Google Shape;244;g349d1ab0314_0_6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349d1ab0314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5" name="Google Shape;265;g349d1ab0314_0_8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49d1ab0314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89" name="Google Shape;289;g349d1ab0314_0_1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9" name="Google Shape;319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4e0114a545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8" name="Google Shape;328;g34e0114a54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37" name="Google Shape;337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52" name="Google Shape;352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8" name="Google Shape;108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8" name="Google Shape;118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4a7e4a78e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7" name="Google Shape;137;g34a7e4a78e0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49c92726d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1" name="Google Shape;151;g349c92726db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4dfa54dd4a_5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4" name="Google Shape;174;g34dfa54dd4a_5_3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4dfa54dd4a_5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5" name="Google Shape;185;g34dfa54dd4a_5_6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4dfa54dd4a_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6" name="Google Shape;196;g34dfa54dd4a_6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4dfa54dd4a_5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7" name="Google Shape;207;g34dfa54dd4a_5_2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Relationship Id="rId3" Type="http://schemas.openxmlformats.org/officeDocument/2006/relationships/image" Target="../media/image17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Diapositiva de título">
  <p:cSld name="2_Diapositiva de título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87132" y="319177"/>
            <a:ext cx="2559919" cy="5094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6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6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5" name="Google Shape;75;p26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6" name="Google Shape;76;p2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7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82" name="Google Shape;82;p27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3" name="Google Shape;83;p2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2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8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9" name="Google Shape;89;p2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2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9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29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5" name="Google Shape;95;p2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2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2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Diapositiva de título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18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178" y="-149"/>
            <a:ext cx="12191998" cy="6858298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8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Helvetica Neue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8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1" name="Google Shape;2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24" name="Google Shape;24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149"/>
            <a:ext cx="12191732" cy="68581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seño personalizado">
  <p:cSld name="Diseño personalizado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29" name="Google Shape;29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-298"/>
            <a:ext cx="12191998" cy="68582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>
  <p:cSld name="Diapositiva de título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-8100"/>
            <a:ext cx="12191733" cy="6858148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20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Helvetica Neue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0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4" name="Google Shape;34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1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Helvetica Neue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1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0" name="Google Shape;40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43" name="Google Shape;43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178" y="-149"/>
            <a:ext cx="12191998" cy="68582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2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50" name="Google Shape;50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6" y="0"/>
            <a:ext cx="12191732" cy="68581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3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23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5" name="Google Shape;55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4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1" name="Google Shape;61;p24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24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3" name="Google Shape;63;p24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8" name="Google Shape;8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9" name="Google Shape;9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0" name="Google Shape;10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Relationship Id="rId4" Type="http://schemas.openxmlformats.org/officeDocument/2006/relationships/image" Target="../media/image22.png"/><Relationship Id="rId5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Relationship Id="rId4" Type="http://schemas.openxmlformats.org/officeDocument/2006/relationships/image" Target="../media/image25.png"/><Relationship Id="rId5" Type="http://schemas.openxmlformats.org/officeDocument/2006/relationships/image" Target="../media/image27.png"/><Relationship Id="rId6" Type="http://schemas.openxmlformats.org/officeDocument/2006/relationships/image" Target="../media/image38.png"/><Relationship Id="rId7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Relationship Id="rId4" Type="http://schemas.openxmlformats.org/officeDocument/2006/relationships/image" Target="../media/image29.png"/><Relationship Id="rId5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1" Type="http://schemas.openxmlformats.org/officeDocument/2006/relationships/image" Target="../media/image42.png"/><Relationship Id="rId10" Type="http://schemas.openxmlformats.org/officeDocument/2006/relationships/image" Target="../media/image33.png"/><Relationship Id="rId1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png"/><Relationship Id="rId4" Type="http://schemas.openxmlformats.org/officeDocument/2006/relationships/image" Target="../media/image52.png"/><Relationship Id="rId9" Type="http://schemas.openxmlformats.org/officeDocument/2006/relationships/image" Target="../media/image28.png"/><Relationship Id="rId5" Type="http://schemas.openxmlformats.org/officeDocument/2006/relationships/image" Target="../media/image3.png"/><Relationship Id="rId6" Type="http://schemas.openxmlformats.org/officeDocument/2006/relationships/image" Target="../media/image23.png"/><Relationship Id="rId7" Type="http://schemas.openxmlformats.org/officeDocument/2006/relationships/image" Target="../media/image12.png"/><Relationship Id="rId8" Type="http://schemas.openxmlformats.org/officeDocument/2006/relationships/image" Target="../media/image3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Relationship Id="rId4" Type="http://schemas.openxmlformats.org/officeDocument/2006/relationships/image" Target="../media/image48.png"/><Relationship Id="rId5" Type="http://schemas.openxmlformats.org/officeDocument/2006/relationships/image" Target="../media/image39.png"/><Relationship Id="rId6" Type="http://schemas.openxmlformats.org/officeDocument/2006/relationships/image" Target="../media/image53.png"/><Relationship Id="rId7" Type="http://schemas.openxmlformats.org/officeDocument/2006/relationships/image" Target="../media/image49.png"/><Relationship Id="rId8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3.png"/><Relationship Id="rId4" Type="http://schemas.openxmlformats.org/officeDocument/2006/relationships/image" Target="../media/image11.png"/><Relationship Id="rId5" Type="http://schemas.openxmlformats.org/officeDocument/2006/relationships/image" Target="../media/image37.png"/><Relationship Id="rId6" Type="http://schemas.openxmlformats.org/officeDocument/2006/relationships/image" Target="../media/image43.png"/><Relationship Id="rId7" Type="http://schemas.openxmlformats.org/officeDocument/2006/relationships/image" Target="../media/image45.png"/><Relationship Id="rId8" Type="http://schemas.openxmlformats.org/officeDocument/2006/relationships/image" Target="../media/image50.png"/></Relationships>
</file>

<file path=ppt/slides/_rels/slide17.xml.rels><?xml version="1.0" encoding="UTF-8" standalone="yes"?><Relationships xmlns="http://schemas.openxmlformats.org/package/2006/relationships"><Relationship Id="rId11" Type="http://schemas.openxmlformats.org/officeDocument/2006/relationships/image" Target="../media/image11.png"/><Relationship Id="rId10" Type="http://schemas.openxmlformats.org/officeDocument/2006/relationships/image" Target="../media/image54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3.png"/><Relationship Id="rId4" Type="http://schemas.openxmlformats.org/officeDocument/2006/relationships/image" Target="../media/image3.png"/><Relationship Id="rId9" Type="http://schemas.openxmlformats.org/officeDocument/2006/relationships/image" Target="../media/image47.png"/><Relationship Id="rId5" Type="http://schemas.openxmlformats.org/officeDocument/2006/relationships/image" Target="../media/image23.png"/><Relationship Id="rId6" Type="http://schemas.openxmlformats.org/officeDocument/2006/relationships/image" Target="../media/image12.png"/><Relationship Id="rId7" Type="http://schemas.openxmlformats.org/officeDocument/2006/relationships/image" Target="../media/image46.png"/><Relationship Id="rId8" Type="http://schemas.openxmlformats.org/officeDocument/2006/relationships/image" Target="../media/image5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Relationship Id="rId4" Type="http://schemas.openxmlformats.org/officeDocument/2006/relationships/image" Target="../media/image11.png"/><Relationship Id="rId5" Type="http://schemas.openxmlformats.org/officeDocument/2006/relationships/image" Target="../media/image41.jpg"/></Relationships>
</file>

<file path=ppt/slides/_rels/slide5.xml.rels><?xml version="1.0" encoding="UTF-8" standalone="yes"?><Relationships xmlns="http://schemas.openxmlformats.org/package/2006/relationships"><Relationship Id="rId11" Type="http://schemas.openxmlformats.org/officeDocument/2006/relationships/image" Target="../media/image16.png"/><Relationship Id="rId10" Type="http://schemas.openxmlformats.org/officeDocument/2006/relationships/image" Target="../media/image11.png"/><Relationship Id="rId1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Relationship Id="rId4" Type="http://schemas.openxmlformats.org/officeDocument/2006/relationships/image" Target="../media/image3.png"/><Relationship Id="rId9" Type="http://schemas.openxmlformats.org/officeDocument/2006/relationships/image" Target="../media/image34.png"/><Relationship Id="rId5" Type="http://schemas.openxmlformats.org/officeDocument/2006/relationships/image" Target="../media/image12.png"/><Relationship Id="rId6" Type="http://schemas.openxmlformats.org/officeDocument/2006/relationships/image" Target="../media/image18.png"/><Relationship Id="rId7" Type="http://schemas.openxmlformats.org/officeDocument/2006/relationships/image" Target="../media/image15.png"/><Relationship Id="rId8" Type="http://schemas.openxmlformats.org/officeDocument/2006/relationships/image" Target="../media/image2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Relationship Id="rId4" Type="http://schemas.openxmlformats.org/officeDocument/2006/relationships/image" Target="../media/image30.png"/><Relationship Id="rId5" Type="http://schemas.openxmlformats.org/officeDocument/2006/relationships/image" Target="../media/image1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Relationship Id="rId4" Type="http://schemas.openxmlformats.org/officeDocument/2006/relationships/image" Target="../media/image24.png"/><Relationship Id="rId5" Type="http://schemas.openxmlformats.org/officeDocument/2006/relationships/image" Target="../media/image3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png"/><Relationship Id="rId4" Type="http://schemas.openxmlformats.org/officeDocument/2006/relationships/image" Target="../media/image30.png"/><Relationship Id="rId5" Type="http://schemas.openxmlformats.org/officeDocument/2006/relationships/image" Target="../media/image4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Relationship Id="rId4" Type="http://schemas.openxmlformats.org/officeDocument/2006/relationships/image" Target="../media/image35.png"/><Relationship Id="rId5" Type="http://schemas.openxmlformats.org/officeDocument/2006/relationships/image" Target="../media/image5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"/>
          <p:cNvSpPr txBox="1"/>
          <p:nvPr/>
        </p:nvSpPr>
        <p:spPr>
          <a:xfrm>
            <a:off x="6906556" y="2507097"/>
            <a:ext cx="4650347" cy="9219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rPr b="1" i="0" lang="pt-BR" sz="2500" u="none" cap="none" strike="noStrike">
                <a:solidFill>
                  <a:srgbClr val="133D73"/>
                </a:solidFill>
                <a:latin typeface="Verdana"/>
                <a:ea typeface="Verdana"/>
                <a:cs typeface="Verdana"/>
                <a:sym typeface="Verdana"/>
              </a:rPr>
              <a:t>Presentación foro inicial auditorias visibles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" name="Google Shape;10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99661" y="3429000"/>
            <a:ext cx="672721" cy="50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55" y="0"/>
            <a:ext cx="1217509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300492" y="1395575"/>
            <a:ext cx="5591016" cy="31449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g349d1ab0314_0_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55" y="0"/>
            <a:ext cx="12175094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g349d1ab0314_0_42"/>
          <p:cNvSpPr txBox="1"/>
          <p:nvPr/>
        </p:nvSpPr>
        <p:spPr>
          <a:xfrm>
            <a:off x="577950" y="421862"/>
            <a:ext cx="1377300" cy="5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Verdana"/>
              <a:buNone/>
            </a:pPr>
            <a:r>
              <a:rPr b="1" i="0" lang="pt-BR" sz="24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Foros</a:t>
            </a:r>
            <a:endParaRPr b="1" i="0" sz="24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Verdana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21" name="Google Shape;221;g349d1ab0314_0_42"/>
          <p:cNvPicPr preferRelativeResize="0"/>
          <p:nvPr/>
        </p:nvPicPr>
        <p:blipFill rotWithShape="1">
          <a:blip r:embed="rId4">
            <a:alphaModFix/>
          </a:blip>
          <a:srcRect b="14185" l="26305" r="25865" t="23294"/>
          <a:stretch/>
        </p:blipFill>
        <p:spPr>
          <a:xfrm>
            <a:off x="1948751" y="3906959"/>
            <a:ext cx="3240944" cy="2364651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id="222" name="Google Shape;222;g349d1ab0314_0_42"/>
          <p:cNvPicPr preferRelativeResize="0"/>
          <p:nvPr/>
        </p:nvPicPr>
        <p:blipFill rotWithShape="1">
          <a:blip r:embed="rId5">
            <a:alphaModFix/>
          </a:blip>
          <a:srcRect b="12250" l="21849" r="15759" t="24176"/>
          <a:stretch/>
        </p:blipFill>
        <p:spPr>
          <a:xfrm>
            <a:off x="1948751" y="1146219"/>
            <a:ext cx="3190815" cy="2384680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id="223" name="Google Shape;223;g349d1ab0314_0_42"/>
          <p:cNvPicPr preferRelativeResize="0"/>
          <p:nvPr/>
        </p:nvPicPr>
        <p:blipFill rotWithShape="1">
          <a:blip r:embed="rId6">
            <a:alphaModFix/>
          </a:blip>
          <a:srcRect b="25399" l="14643" r="41864" t="24913"/>
          <a:stretch/>
        </p:blipFill>
        <p:spPr>
          <a:xfrm>
            <a:off x="6395977" y="1129622"/>
            <a:ext cx="3240944" cy="2401277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id="224" name="Google Shape;224;g349d1ab0314_0_42"/>
          <p:cNvPicPr preferRelativeResize="0"/>
          <p:nvPr/>
        </p:nvPicPr>
        <p:blipFill rotWithShape="1">
          <a:blip r:embed="rId5">
            <a:alphaModFix/>
          </a:blip>
          <a:srcRect b="12250" l="21849" r="15759" t="24176"/>
          <a:stretch/>
        </p:blipFill>
        <p:spPr>
          <a:xfrm>
            <a:off x="6435585" y="3882064"/>
            <a:ext cx="3172760" cy="2401277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sp>
        <p:nvSpPr>
          <p:cNvPr id="225" name="Google Shape;225;g349d1ab0314_0_42"/>
          <p:cNvSpPr/>
          <p:nvPr/>
        </p:nvSpPr>
        <p:spPr>
          <a:xfrm>
            <a:off x="1938157" y="3041486"/>
            <a:ext cx="3221100" cy="489300"/>
          </a:xfrm>
          <a:prstGeom prst="rect">
            <a:avLst/>
          </a:prstGeom>
          <a:solidFill>
            <a:srgbClr val="F9B3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g349d1ab0314_0_42"/>
          <p:cNvSpPr/>
          <p:nvPr/>
        </p:nvSpPr>
        <p:spPr>
          <a:xfrm>
            <a:off x="6395977" y="3051842"/>
            <a:ext cx="3240900" cy="489300"/>
          </a:xfrm>
          <a:prstGeom prst="rect">
            <a:avLst/>
          </a:prstGeom>
          <a:solidFill>
            <a:srgbClr val="8C193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g349d1ab0314_0_42"/>
          <p:cNvSpPr/>
          <p:nvPr/>
        </p:nvSpPr>
        <p:spPr>
          <a:xfrm>
            <a:off x="1938157" y="5789263"/>
            <a:ext cx="3262200" cy="489300"/>
          </a:xfrm>
          <a:prstGeom prst="rect">
            <a:avLst/>
          </a:prstGeom>
          <a:solidFill>
            <a:srgbClr val="13478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g349d1ab0314_0_42"/>
          <p:cNvSpPr/>
          <p:nvPr/>
        </p:nvSpPr>
        <p:spPr>
          <a:xfrm>
            <a:off x="6435585" y="5804284"/>
            <a:ext cx="3190800" cy="489300"/>
          </a:xfrm>
          <a:prstGeom prst="rect">
            <a:avLst/>
          </a:prstGeom>
          <a:solidFill>
            <a:srgbClr val="F9B3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g349d1ab0314_0_42"/>
          <p:cNvSpPr txBox="1"/>
          <p:nvPr/>
        </p:nvSpPr>
        <p:spPr>
          <a:xfrm>
            <a:off x="2039849" y="3075708"/>
            <a:ext cx="839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2400" u="none" cap="none" strike="noStrike">
                <a:solidFill>
                  <a:schemeClr val="lt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01.</a:t>
            </a:r>
            <a:endParaRPr b="0" i="0" sz="2400" u="none" cap="none" strike="noStrike">
              <a:solidFill>
                <a:schemeClr val="lt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230" name="Google Shape;230;g349d1ab0314_0_42"/>
          <p:cNvSpPr txBox="1"/>
          <p:nvPr/>
        </p:nvSpPr>
        <p:spPr>
          <a:xfrm>
            <a:off x="6484391" y="3087836"/>
            <a:ext cx="839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2400" u="none" cap="none" strike="noStrike">
                <a:solidFill>
                  <a:schemeClr val="lt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02.</a:t>
            </a:r>
            <a:endParaRPr b="0" i="0" sz="2400" u="none" cap="none" strike="noStrike">
              <a:solidFill>
                <a:schemeClr val="lt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231" name="Google Shape;231;g349d1ab0314_0_42"/>
          <p:cNvSpPr txBox="1"/>
          <p:nvPr/>
        </p:nvSpPr>
        <p:spPr>
          <a:xfrm>
            <a:off x="1938157" y="5817913"/>
            <a:ext cx="839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2400" u="none" cap="none" strike="noStrike">
                <a:solidFill>
                  <a:schemeClr val="lt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03.</a:t>
            </a:r>
            <a:endParaRPr b="0" i="0" sz="2400" u="none" cap="none" strike="noStrike">
              <a:solidFill>
                <a:schemeClr val="lt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232" name="Google Shape;232;g349d1ab0314_0_42"/>
          <p:cNvSpPr txBox="1"/>
          <p:nvPr/>
        </p:nvSpPr>
        <p:spPr>
          <a:xfrm>
            <a:off x="6500980" y="5857762"/>
            <a:ext cx="839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2400" u="none" cap="none" strike="noStrike">
                <a:solidFill>
                  <a:schemeClr val="lt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04.</a:t>
            </a:r>
            <a:endParaRPr b="0" i="0" sz="2400" u="none" cap="none" strike="noStrike">
              <a:solidFill>
                <a:schemeClr val="lt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233" name="Google Shape;233;g349d1ab0314_0_42"/>
          <p:cNvSpPr txBox="1"/>
          <p:nvPr/>
        </p:nvSpPr>
        <p:spPr>
          <a:xfrm>
            <a:off x="2549234" y="3136927"/>
            <a:ext cx="2127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pt-BR" sz="1800" u="none" cap="none" strike="noStrike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Foro inicial</a:t>
            </a:r>
            <a:endParaRPr i="0" sz="1800" u="none" cap="none" strike="noStrike">
              <a:solidFill>
                <a:schemeClr val="lt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34" name="Google Shape;234;g349d1ab0314_0_42"/>
          <p:cNvSpPr txBox="1"/>
          <p:nvPr/>
        </p:nvSpPr>
        <p:spPr>
          <a:xfrm>
            <a:off x="7004958" y="3161485"/>
            <a:ext cx="2127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pt-BR" sz="1800" u="none" cap="none" strike="noStrike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Foro 50%</a:t>
            </a:r>
            <a:endParaRPr i="0" sz="1800" u="none" cap="none" strike="noStrike">
              <a:solidFill>
                <a:schemeClr val="lt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35" name="Google Shape;235;g349d1ab0314_0_42"/>
          <p:cNvSpPr txBox="1"/>
          <p:nvPr/>
        </p:nvSpPr>
        <p:spPr>
          <a:xfrm>
            <a:off x="2469550" y="5882475"/>
            <a:ext cx="27201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pt-BR" sz="1800" u="none" cap="none" strike="noStrike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Foro de seguimiento</a:t>
            </a:r>
            <a:endParaRPr i="0" sz="1800" u="none" cap="none" strike="noStrike">
              <a:solidFill>
                <a:schemeClr val="lt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36" name="Google Shape;236;g349d1ab0314_0_42"/>
          <p:cNvSpPr txBox="1"/>
          <p:nvPr/>
        </p:nvSpPr>
        <p:spPr>
          <a:xfrm>
            <a:off x="7005434" y="5924273"/>
            <a:ext cx="2127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pt-BR" sz="1800" u="none" cap="none" strike="noStrike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Foro final</a:t>
            </a:r>
            <a:endParaRPr i="0" sz="1800" u="none" cap="none" strike="noStrike">
              <a:solidFill>
                <a:schemeClr val="lt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37" name="Google Shape;237;g349d1ab0314_0_42"/>
          <p:cNvSpPr/>
          <p:nvPr/>
        </p:nvSpPr>
        <p:spPr>
          <a:xfrm>
            <a:off x="1948751" y="3899891"/>
            <a:ext cx="3240900" cy="1889400"/>
          </a:xfrm>
          <a:prstGeom prst="rect">
            <a:avLst/>
          </a:prstGeom>
          <a:noFill/>
          <a:ln cap="flat" cmpd="sng" w="25400">
            <a:solidFill>
              <a:srgbClr val="3153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g349d1ab0314_0_42"/>
          <p:cNvSpPr/>
          <p:nvPr/>
        </p:nvSpPr>
        <p:spPr>
          <a:xfrm>
            <a:off x="1948751" y="1146219"/>
            <a:ext cx="3190800" cy="1889400"/>
          </a:xfrm>
          <a:prstGeom prst="rect">
            <a:avLst/>
          </a:prstGeom>
          <a:noFill/>
          <a:ln cap="flat" cmpd="sng" w="25400">
            <a:solidFill>
              <a:srgbClr val="F9B3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g349d1ab0314_0_42"/>
          <p:cNvSpPr/>
          <p:nvPr/>
        </p:nvSpPr>
        <p:spPr>
          <a:xfrm>
            <a:off x="6406991" y="1129622"/>
            <a:ext cx="3219300" cy="1932600"/>
          </a:xfrm>
          <a:prstGeom prst="rect">
            <a:avLst/>
          </a:prstGeom>
          <a:noFill/>
          <a:ln cap="flat" cmpd="sng" w="25400">
            <a:solidFill>
              <a:srgbClr val="8C193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g349d1ab0314_0_42"/>
          <p:cNvSpPr/>
          <p:nvPr/>
        </p:nvSpPr>
        <p:spPr>
          <a:xfrm>
            <a:off x="6446179" y="3890309"/>
            <a:ext cx="3162300" cy="1920600"/>
          </a:xfrm>
          <a:prstGeom prst="rect">
            <a:avLst/>
          </a:prstGeom>
          <a:noFill/>
          <a:ln cap="flat" cmpd="sng" w="25400">
            <a:solidFill>
              <a:srgbClr val="F9B3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1" name="Google Shape;241;g349d1ab0314_0_4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27436" y="839853"/>
            <a:ext cx="672721" cy="504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g349d1ab0314_0_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55" y="0"/>
            <a:ext cx="12175094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g349d1ab0314_0_68"/>
          <p:cNvSpPr txBox="1"/>
          <p:nvPr/>
        </p:nvSpPr>
        <p:spPr>
          <a:xfrm>
            <a:off x="656011" y="522038"/>
            <a:ext cx="4359900" cy="44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2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Equipos locales de Seguimiento</a:t>
            </a:r>
            <a:endParaRPr b="1" i="0" sz="14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48" name="Google Shape;248;g349d1ab0314_0_68"/>
          <p:cNvSpPr txBox="1"/>
          <p:nvPr/>
        </p:nvSpPr>
        <p:spPr>
          <a:xfrm>
            <a:off x="6930648" y="2959525"/>
            <a:ext cx="39966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42545" marR="762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6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Realizar gestiones para la sostenibilidad  del proyecto.</a:t>
            </a:r>
            <a:endParaRPr b="0" i="0" sz="16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9" name="Google Shape;249;g349d1ab0314_0_68"/>
          <p:cNvSpPr txBox="1"/>
          <p:nvPr/>
        </p:nvSpPr>
        <p:spPr>
          <a:xfrm>
            <a:off x="6930675" y="2232675"/>
            <a:ext cx="3996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42545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6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Participar en capacitaciones al ELS.</a:t>
            </a:r>
            <a:endParaRPr b="0" i="0" sz="16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0" name="Google Shape;250;g349d1ab0314_0_68"/>
          <p:cNvSpPr txBox="1"/>
          <p:nvPr/>
        </p:nvSpPr>
        <p:spPr>
          <a:xfrm>
            <a:off x="6930647" y="3972350"/>
            <a:ext cx="39966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42545" marR="635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6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Realizar informes de las reuniones de  seguimiento com el fin de rendir cuentas en los foros del  50%, de seguimiento y final.</a:t>
            </a:r>
            <a:endParaRPr b="0" i="0" sz="16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1" name="Google Shape;251;g349d1ab0314_0_68"/>
          <p:cNvSpPr txBox="1"/>
          <p:nvPr/>
        </p:nvSpPr>
        <p:spPr>
          <a:xfrm>
            <a:off x="6930647" y="5222650"/>
            <a:ext cx="3957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42545" marR="635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6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Hacer presencia en la apertura del buzón SAC y/o PSI y firma del acta de seguimiento a las PQRSFD.</a:t>
            </a:r>
            <a:endParaRPr b="0" i="0" sz="16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2" name="Google Shape;252;g349d1ab0314_0_68"/>
          <p:cNvSpPr txBox="1"/>
          <p:nvPr/>
        </p:nvSpPr>
        <p:spPr>
          <a:xfrm>
            <a:off x="6930673" y="1151923"/>
            <a:ext cx="35562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4254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6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Acompañar el desarrollo de los proyectos.</a:t>
            </a:r>
            <a:endParaRPr b="0" i="0" sz="16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53" name="Google Shape;253;g349d1ab0314_0_68"/>
          <p:cNvPicPr preferRelativeResize="0"/>
          <p:nvPr/>
        </p:nvPicPr>
        <p:blipFill rotWithShape="1">
          <a:blip r:embed="rId4">
            <a:alphaModFix/>
          </a:blip>
          <a:srcRect b="6611" l="0" r="0" t="0"/>
          <a:stretch/>
        </p:blipFill>
        <p:spPr>
          <a:xfrm>
            <a:off x="1080241" y="1713174"/>
            <a:ext cx="4181100" cy="3604857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g349d1ab0314_0_68"/>
          <p:cNvSpPr/>
          <p:nvPr/>
        </p:nvSpPr>
        <p:spPr>
          <a:xfrm>
            <a:off x="6251212" y="1213568"/>
            <a:ext cx="461700" cy="461700"/>
          </a:xfrm>
          <a:prstGeom prst="rect">
            <a:avLst/>
          </a:prstGeom>
          <a:noFill/>
          <a:ln cap="flat" cmpd="sng" w="28575">
            <a:solidFill>
              <a:srgbClr val="FDB32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pt-BR" sz="24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1</a:t>
            </a:r>
            <a:endParaRPr b="1" i="0" sz="24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5" name="Google Shape;255;g349d1ab0314_0_68"/>
          <p:cNvSpPr/>
          <p:nvPr/>
        </p:nvSpPr>
        <p:spPr>
          <a:xfrm>
            <a:off x="6251212" y="2151280"/>
            <a:ext cx="461700" cy="461700"/>
          </a:xfrm>
          <a:prstGeom prst="rect">
            <a:avLst/>
          </a:prstGeom>
          <a:noFill/>
          <a:ln cap="flat" cmpd="sng" w="28575">
            <a:solidFill>
              <a:srgbClr val="8C193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pt-BR" sz="24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2</a:t>
            </a:r>
            <a:endParaRPr b="1" i="0" sz="24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6" name="Google Shape;256;g349d1ab0314_0_68"/>
          <p:cNvSpPr/>
          <p:nvPr/>
        </p:nvSpPr>
        <p:spPr>
          <a:xfrm>
            <a:off x="6251212" y="3082729"/>
            <a:ext cx="461700" cy="461700"/>
          </a:xfrm>
          <a:prstGeom prst="rect">
            <a:avLst/>
          </a:prstGeom>
          <a:noFill/>
          <a:ln cap="flat" cmpd="sng" w="28575">
            <a:solidFill>
              <a:srgbClr val="335F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pt-BR" sz="24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3</a:t>
            </a:r>
            <a:endParaRPr b="1" i="0" sz="24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7" name="Google Shape;257;g349d1ab0314_0_68"/>
          <p:cNvSpPr/>
          <p:nvPr/>
        </p:nvSpPr>
        <p:spPr>
          <a:xfrm>
            <a:off x="6251212" y="4020045"/>
            <a:ext cx="461700" cy="461700"/>
          </a:xfrm>
          <a:prstGeom prst="rect">
            <a:avLst/>
          </a:prstGeom>
          <a:noFill/>
          <a:ln cap="flat" cmpd="sng" w="28575">
            <a:solidFill>
              <a:srgbClr val="FDB32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pt-BR" sz="24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4</a:t>
            </a:r>
            <a:endParaRPr b="1" i="0" sz="24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8" name="Google Shape;258;g349d1ab0314_0_68"/>
          <p:cNvSpPr/>
          <p:nvPr/>
        </p:nvSpPr>
        <p:spPr>
          <a:xfrm>
            <a:off x="6251212" y="5270307"/>
            <a:ext cx="461700" cy="461700"/>
          </a:xfrm>
          <a:prstGeom prst="rect">
            <a:avLst/>
          </a:prstGeom>
          <a:noFill/>
          <a:ln cap="flat" cmpd="sng" w="28575">
            <a:solidFill>
              <a:srgbClr val="335F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pt-BR" sz="24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5</a:t>
            </a:r>
            <a:endParaRPr b="1" i="0" sz="24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9" name="Google Shape;259;g349d1ab0314_0_68"/>
          <p:cNvSpPr/>
          <p:nvPr/>
        </p:nvSpPr>
        <p:spPr>
          <a:xfrm>
            <a:off x="1080241" y="4927061"/>
            <a:ext cx="4181100" cy="461700"/>
          </a:xfrm>
          <a:prstGeom prst="rect">
            <a:avLst/>
          </a:prstGeom>
          <a:solidFill>
            <a:srgbClr val="335F8F"/>
          </a:solidFill>
          <a:ln cap="flat" cmpd="sng" w="25400">
            <a:solidFill>
              <a:srgbClr val="3153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g349d1ab0314_0_68"/>
          <p:cNvSpPr txBox="1"/>
          <p:nvPr/>
        </p:nvSpPr>
        <p:spPr>
          <a:xfrm>
            <a:off x="1897463" y="4973254"/>
            <a:ext cx="2546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1800" u="none" cap="none" strike="noStrik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Objeto social</a:t>
            </a:r>
            <a:endParaRPr b="0" i="0" sz="1800" u="none" cap="none" strike="noStrike">
              <a:solidFill>
                <a:schemeClr val="lt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1" name="Google Shape;261;g349d1ab0314_0_68"/>
          <p:cNvSpPr/>
          <p:nvPr/>
        </p:nvSpPr>
        <p:spPr>
          <a:xfrm>
            <a:off x="1080241" y="1713174"/>
            <a:ext cx="4181100" cy="3217800"/>
          </a:xfrm>
          <a:prstGeom prst="rect">
            <a:avLst/>
          </a:prstGeom>
          <a:noFill/>
          <a:ln cap="flat" cmpd="sng" w="38100">
            <a:solidFill>
              <a:srgbClr val="3153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2" name="Google Shape;262;g349d1ab0314_0_6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43880" y="935521"/>
            <a:ext cx="672721" cy="504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Google Shape;267;g349d1ab0314_0_8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55" y="0"/>
            <a:ext cx="12175094" cy="6858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g349d1ab0314_0_8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9637" y="2157572"/>
            <a:ext cx="3461936" cy="3367088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g349d1ab0314_0_88"/>
          <p:cNvSpPr txBox="1"/>
          <p:nvPr/>
        </p:nvSpPr>
        <p:spPr>
          <a:xfrm>
            <a:off x="436050" y="407325"/>
            <a:ext cx="5590500" cy="7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Verdana"/>
              <a:buNone/>
            </a:pPr>
            <a:r>
              <a:rPr b="1" i="0" lang="pt-BR" sz="2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Servicio de atención </a:t>
            </a:r>
            <a:r>
              <a:rPr b="1" i="0" lang="pt-BR" sz="2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Al ciudadano</a:t>
            </a:r>
            <a:endParaRPr b="1" i="0" sz="2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70" name="Google Shape;270;g349d1ab0314_0_88"/>
          <p:cNvSpPr txBox="1"/>
          <p:nvPr/>
        </p:nvSpPr>
        <p:spPr>
          <a:xfrm>
            <a:off x="6026575" y="2274038"/>
            <a:ext cx="19089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5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600" u="none" cap="none" strike="noStrike">
                <a:latin typeface="Poppins"/>
                <a:ea typeface="Poppins"/>
                <a:cs typeface="Poppins"/>
                <a:sym typeface="Poppins"/>
              </a:rPr>
              <a:t>Cronogramas de </a:t>
            </a:r>
            <a:r>
              <a:rPr lang="pt-BR" sz="1600">
                <a:latin typeface="Poppins"/>
                <a:ea typeface="Poppins"/>
                <a:cs typeface="Poppins"/>
                <a:sym typeface="Poppins"/>
              </a:rPr>
              <a:t>actividades</a:t>
            </a:r>
            <a:r>
              <a:rPr b="0" i="0" lang="pt-BR" sz="1600" u="none" cap="none" strike="noStrike">
                <a:latin typeface="Poppins"/>
                <a:ea typeface="Poppins"/>
                <a:cs typeface="Poppins"/>
                <a:sym typeface="Poppins"/>
              </a:rPr>
              <a:t>.</a:t>
            </a:r>
            <a:endParaRPr b="0" i="0" sz="1600" u="none" cap="none" strike="noStrike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1" name="Google Shape;271;g349d1ab0314_0_88"/>
          <p:cNvSpPr txBox="1"/>
          <p:nvPr/>
        </p:nvSpPr>
        <p:spPr>
          <a:xfrm>
            <a:off x="6026576" y="4863700"/>
            <a:ext cx="14808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5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600" u="none" cap="none" strike="noStrike">
                <a:latin typeface="Poppins"/>
                <a:ea typeface="Poppins"/>
                <a:cs typeface="Poppins"/>
                <a:sym typeface="Poppins"/>
              </a:rPr>
              <a:t>Fotos del proyecto.</a:t>
            </a:r>
            <a:endParaRPr b="0" i="0" sz="1600" u="none" cap="none" strike="noStrike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2" name="Google Shape;272;g349d1ab0314_0_88"/>
          <p:cNvSpPr txBox="1"/>
          <p:nvPr/>
        </p:nvSpPr>
        <p:spPr>
          <a:xfrm>
            <a:off x="6004675" y="3568863"/>
            <a:ext cx="19929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5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600" u="none" cap="none" strike="noStrike">
                <a:latin typeface="Poppins"/>
                <a:ea typeface="Poppins"/>
                <a:cs typeface="Poppins"/>
                <a:sym typeface="Poppins"/>
              </a:rPr>
              <a:t>Información relevante del F.A.</a:t>
            </a:r>
            <a:endParaRPr b="0" i="0" sz="1600" u="none" cap="none" strike="noStrike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3" name="Google Shape;273;g349d1ab0314_0_88"/>
          <p:cNvSpPr txBox="1"/>
          <p:nvPr/>
        </p:nvSpPr>
        <p:spPr>
          <a:xfrm>
            <a:off x="9540153" y="2151025"/>
            <a:ext cx="19089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5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600" u="none" cap="none" strike="noStrike">
                <a:latin typeface="Poppins"/>
                <a:ea typeface="Poppins"/>
                <a:cs typeface="Poppins"/>
                <a:sym typeface="Poppins"/>
              </a:rPr>
              <a:t>Directorio de actores institucionales .</a:t>
            </a:r>
            <a:endParaRPr b="0" i="0" sz="1600" u="none" cap="none" strike="noStrike"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74" name="Google Shape;274;g349d1ab0314_0_8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75587" y="3083325"/>
            <a:ext cx="1450986" cy="1479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g349d1ab0314_0_8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553686" y="1826831"/>
            <a:ext cx="1450986" cy="1479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g349d1ab0314_0_8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134691" y="1777602"/>
            <a:ext cx="1450986" cy="147943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g349d1ab0314_0_88"/>
          <p:cNvSpPr txBox="1"/>
          <p:nvPr/>
        </p:nvSpPr>
        <p:spPr>
          <a:xfrm>
            <a:off x="4747823" y="1294478"/>
            <a:ext cx="42876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Verdana"/>
              <a:buNone/>
            </a:pPr>
            <a:r>
              <a:rPr b="0" i="0" lang="pt-BR" sz="2400" u="none" cap="none" strike="noStrik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En la cartelera se public</a:t>
            </a:r>
            <a:r>
              <a:rPr lang="pt-BR" sz="2400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a:</a:t>
            </a:r>
            <a:endParaRPr b="0" i="0" sz="2400" u="none" cap="none" strike="noStrik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Verdana"/>
              <a:buNone/>
            </a:pPr>
            <a:r>
              <a:t/>
            </a:r>
            <a:endParaRPr b="0" i="0" sz="2400" u="none" cap="none" strike="noStrike">
              <a:solidFill>
                <a:srgbClr val="666666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pic>
        <p:nvPicPr>
          <p:cNvPr id="278" name="Google Shape;278;g349d1ab0314_0_8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553686" y="4416479"/>
            <a:ext cx="1450986" cy="1479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g349d1ab0314_0_8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618818" y="2300406"/>
            <a:ext cx="459735" cy="464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g349d1ab0314_0_8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030779" y="4940844"/>
            <a:ext cx="461700" cy="461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g349d1ab0314_0_8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089311" y="3568063"/>
            <a:ext cx="423537" cy="540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g349d1ab0314_0_88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5062060" y="2349430"/>
            <a:ext cx="434194" cy="434198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g349d1ab0314_0_88"/>
          <p:cNvSpPr txBox="1"/>
          <p:nvPr/>
        </p:nvSpPr>
        <p:spPr>
          <a:xfrm>
            <a:off x="9540147" y="3394400"/>
            <a:ext cx="19089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5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600" u="none" cap="none" strike="noStrike">
                <a:latin typeface="Poppins"/>
                <a:ea typeface="Poppins"/>
                <a:cs typeface="Poppins"/>
                <a:sym typeface="Poppins"/>
              </a:rPr>
              <a:t>Directorio del equipo local de seguimiento.</a:t>
            </a:r>
            <a:endParaRPr b="0" i="0" sz="1600" u="none" cap="none" strike="noStrike"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84" name="Google Shape;284;g349d1ab0314_0_8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112790" y="3062396"/>
            <a:ext cx="1450986" cy="1479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g349d1ab0314_0_8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626514" y="3547134"/>
            <a:ext cx="423537" cy="540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g349d1ab0314_0_88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501230" y="751172"/>
            <a:ext cx="672721" cy="504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Google Shape;291;g349d1ab0314_0_1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55" y="0"/>
            <a:ext cx="12175094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g349d1ab0314_0_111"/>
          <p:cNvSpPr txBox="1"/>
          <p:nvPr/>
        </p:nvSpPr>
        <p:spPr>
          <a:xfrm>
            <a:off x="5816450" y="7617023"/>
            <a:ext cx="2260200" cy="5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1" i="0" lang="pt-BR" sz="1050" u="none" cap="none" strike="noStrike">
                <a:solidFill>
                  <a:srgbClr val="0C0C0C"/>
                </a:solidFill>
                <a:latin typeface="Nunito"/>
                <a:ea typeface="Nunito"/>
                <a:cs typeface="Nunito"/>
                <a:sym typeface="Nunito"/>
              </a:rPr>
              <a:t>Puerta superior. MEDIDAS DEL BUZÓN: 20 x 20 x 20 cm </a:t>
            </a:r>
            <a:endParaRPr b="0" i="0" sz="1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B387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93" name="Google Shape;293;g349d1ab0314_0_1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10351" y="2696101"/>
            <a:ext cx="2500697" cy="1039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g349d1ab0314_0_1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815772" y="3634933"/>
            <a:ext cx="2489872" cy="1050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g349d1ab0314_0_1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229260" y="2723914"/>
            <a:ext cx="2500715" cy="1050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g349d1ab0314_0_1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29259" y="3640352"/>
            <a:ext cx="2500697" cy="1039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g349d1ab0314_0_1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810352" y="4684994"/>
            <a:ext cx="2500715" cy="1050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g349d1ab0314_0_1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234680" y="4684989"/>
            <a:ext cx="2489872" cy="1050063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g349d1ab0314_0_111"/>
          <p:cNvSpPr txBox="1"/>
          <p:nvPr/>
        </p:nvSpPr>
        <p:spPr>
          <a:xfrm>
            <a:off x="6561248" y="3046365"/>
            <a:ext cx="1288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6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Peticiones</a:t>
            </a:r>
            <a:endParaRPr b="0" i="0" sz="16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0" name="Google Shape;300;g349d1ab0314_0_111"/>
          <p:cNvSpPr txBox="1"/>
          <p:nvPr/>
        </p:nvSpPr>
        <p:spPr>
          <a:xfrm>
            <a:off x="8919198" y="3079590"/>
            <a:ext cx="1288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6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Quejas</a:t>
            </a:r>
            <a:endParaRPr b="0" i="0" sz="16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1" name="Google Shape;301;g349d1ab0314_0_111"/>
          <p:cNvSpPr txBox="1"/>
          <p:nvPr/>
        </p:nvSpPr>
        <p:spPr>
          <a:xfrm>
            <a:off x="6586648" y="3947290"/>
            <a:ext cx="1288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6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Reclamos</a:t>
            </a:r>
            <a:endParaRPr b="0" i="0" sz="16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2" name="Google Shape;302;g349d1ab0314_0_111"/>
          <p:cNvSpPr txBox="1"/>
          <p:nvPr/>
        </p:nvSpPr>
        <p:spPr>
          <a:xfrm>
            <a:off x="8950125" y="3991100"/>
            <a:ext cx="1476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6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Sugerencias</a:t>
            </a:r>
            <a:endParaRPr b="0" i="0" sz="16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3" name="Google Shape;303;g349d1ab0314_0_111"/>
          <p:cNvSpPr txBox="1"/>
          <p:nvPr/>
        </p:nvSpPr>
        <p:spPr>
          <a:xfrm>
            <a:off x="6493525" y="5023125"/>
            <a:ext cx="15624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6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Felicitaciones</a:t>
            </a:r>
            <a:endParaRPr b="0" i="0" sz="16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4" name="Google Shape;304;g349d1ab0314_0_111"/>
          <p:cNvSpPr txBox="1"/>
          <p:nvPr/>
        </p:nvSpPr>
        <p:spPr>
          <a:xfrm>
            <a:off x="8979773" y="5023115"/>
            <a:ext cx="1288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6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Denúncias</a:t>
            </a:r>
            <a:endParaRPr b="0" i="0" sz="16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5" name="Google Shape;305;g349d1ab0314_0_111"/>
          <p:cNvSpPr txBox="1"/>
          <p:nvPr/>
        </p:nvSpPr>
        <p:spPr>
          <a:xfrm>
            <a:off x="5814675" y="2043451"/>
            <a:ext cx="4807200" cy="3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Verdana"/>
              <a:buNone/>
            </a:pPr>
            <a:r>
              <a:rPr b="0" i="0" lang="pt-BR" sz="2800" u="none" cap="none" strike="noStrik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En el buzón </a:t>
            </a:r>
            <a:r>
              <a:rPr b="0" i="0" lang="pt-BR" sz="16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los ciudadanos introducen:</a:t>
            </a:r>
            <a:endParaRPr b="0" i="0" sz="16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06" name="Google Shape;306;g349d1ab0314_0_111"/>
          <p:cNvSpPr txBox="1"/>
          <p:nvPr/>
        </p:nvSpPr>
        <p:spPr>
          <a:xfrm>
            <a:off x="8002273" y="3697653"/>
            <a:ext cx="1174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pt-BR" sz="34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4</a:t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g349d1ab0314_0_111"/>
          <p:cNvSpPr txBox="1"/>
          <p:nvPr/>
        </p:nvSpPr>
        <p:spPr>
          <a:xfrm>
            <a:off x="5591823" y="4761415"/>
            <a:ext cx="1174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pt-BR" sz="34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5</a:t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g349d1ab0314_0_111"/>
          <p:cNvSpPr txBox="1"/>
          <p:nvPr/>
        </p:nvSpPr>
        <p:spPr>
          <a:xfrm>
            <a:off x="8027673" y="4761428"/>
            <a:ext cx="1174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pt-BR" sz="34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6</a:t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g349d1ab0314_0_111"/>
          <p:cNvSpPr txBox="1"/>
          <p:nvPr/>
        </p:nvSpPr>
        <p:spPr>
          <a:xfrm>
            <a:off x="5591823" y="3702216"/>
            <a:ext cx="1174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pt-BR" sz="34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3</a:t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g349d1ab0314_0_111"/>
          <p:cNvSpPr txBox="1"/>
          <p:nvPr/>
        </p:nvSpPr>
        <p:spPr>
          <a:xfrm>
            <a:off x="5591823" y="2763865"/>
            <a:ext cx="1174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pt-BR" sz="34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1</a:t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g349d1ab0314_0_111"/>
          <p:cNvSpPr txBox="1"/>
          <p:nvPr/>
        </p:nvSpPr>
        <p:spPr>
          <a:xfrm>
            <a:off x="8027673" y="2763865"/>
            <a:ext cx="1174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pt-BR" sz="34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2</a:t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2" name="Google Shape;312;g349d1ab0314_0_11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52920" y="1581911"/>
            <a:ext cx="3780609" cy="5280851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g349d1ab0314_0_111"/>
          <p:cNvSpPr txBox="1"/>
          <p:nvPr/>
        </p:nvSpPr>
        <p:spPr>
          <a:xfrm>
            <a:off x="1940204" y="1581890"/>
            <a:ext cx="42876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15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Puerta superior.</a:t>
            </a:r>
            <a:endParaRPr sz="1700">
              <a:solidFill>
                <a:schemeClr val="dk1"/>
              </a:solidFill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15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MEDIDAS DEL BUZÓN: 20 x 20 x 20 cm </a:t>
            </a:r>
            <a:endParaRPr sz="1700">
              <a:solidFill>
                <a:schemeClr val="dk1"/>
              </a:solidFill>
            </a:endParaRPr>
          </a:p>
        </p:txBody>
      </p:sp>
      <p:pic>
        <p:nvPicPr>
          <p:cNvPr id="314" name="Google Shape;314;g349d1ab0314_0_11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11536" y="922160"/>
            <a:ext cx="672721" cy="50454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g349d1ab0314_0_111"/>
          <p:cNvSpPr txBox="1"/>
          <p:nvPr/>
        </p:nvSpPr>
        <p:spPr>
          <a:xfrm>
            <a:off x="436050" y="407325"/>
            <a:ext cx="5590500" cy="7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Verdana"/>
              <a:buNone/>
            </a:pPr>
            <a:r>
              <a:rPr b="1" i="0" lang="pt-BR" sz="2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Servicio de atención Al ciudadano</a:t>
            </a:r>
            <a:endParaRPr b="1" i="0" sz="2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16" name="Google Shape;316;g349d1ab0314_0_111"/>
          <p:cNvSpPr txBox="1"/>
          <p:nvPr/>
        </p:nvSpPr>
        <p:spPr>
          <a:xfrm>
            <a:off x="6074475" y="5836625"/>
            <a:ext cx="5322600" cy="3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5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Usar el formato establecido para ello por </a:t>
            </a:r>
            <a:r>
              <a:rPr b="1" lang="pt-BR" sz="15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parte</a:t>
            </a:r>
            <a:r>
              <a:rPr b="1" lang="pt-BR" sz="15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del FA. </a:t>
            </a:r>
            <a:endParaRPr sz="17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" name="Google Shape;321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55" y="0"/>
            <a:ext cx="12175091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12"/>
          <p:cNvSpPr txBox="1"/>
          <p:nvPr/>
        </p:nvSpPr>
        <p:spPr>
          <a:xfrm>
            <a:off x="2361988" y="2550711"/>
            <a:ext cx="6855164" cy="5001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rPr b="0" i="0" lang="pt-BR" sz="2000" u="none" cap="none" strike="noStrike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Presentación </a:t>
            </a:r>
            <a:r>
              <a:rPr lang="pt-BR" sz="2000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técnica que debe incluir</a:t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t/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t/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t/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t/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-355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Nunito Medium"/>
              <a:buChar char="-"/>
            </a:pPr>
            <a:r>
              <a:rPr lang="pt-BR" sz="2000">
                <a:solidFill>
                  <a:srgbClr val="133D73"/>
                </a:solidFill>
                <a:highlight>
                  <a:srgbClr val="F9B300"/>
                </a:highlight>
                <a:latin typeface="Nunito Medium"/>
                <a:ea typeface="Nunito Medium"/>
                <a:cs typeface="Nunito Medium"/>
                <a:sym typeface="Nunito Medium"/>
              </a:rPr>
              <a:t>Detalles del contrato</a:t>
            </a:r>
            <a:endParaRPr sz="2000">
              <a:solidFill>
                <a:srgbClr val="133D73"/>
              </a:solidFill>
              <a:highlight>
                <a:srgbClr val="F9B300"/>
              </a:highlight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-355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Nunito Medium"/>
              <a:buChar char="-"/>
            </a:pPr>
            <a:r>
              <a:rPr lang="pt-BR" sz="2000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Descripción del proyecto</a:t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-355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Nunito Medium"/>
              <a:buChar char="-"/>
            </a:pPr>
            <a:r>
              <a:rPr lang="pt-BR" sz="2000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Información del personal que va a trabajar</a:t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-355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Nunito Medium"/>
              <a:buChar char="-"/>
            </a:pPr>
            <a:r>
              <a:rPr lang="pt-BR" sz="2000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Mencionar los hitos del proyecto - fechas </a:t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-355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Nunito Medium"/>
              <a:buChar char="-"/>
            </a:pPr>
            <a:r>
              <a:t/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323" name="Google Shape;323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27661" y="3038460"/>
            <a:ext cx="672721" cy="50454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12"/>
          <p:cNvSpPr txBox="1"/>
          <p:nvPr/>
        </p:nvSpPr>
        <p:spPr>
          <a:xfrm>
            <a:off x="2361988" y="1704135"/>
            <a:ext cx="8199300" cy="142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rPr b="0" i="0" lang="pt-BR" sz="4800" u="none" cap="none" strike="noStrike">
                <a:solidFill>
                  <a:srgbClr val="133D73"/>
                </a:solidFill>
                <a:highlight>
                  <a:srgbClr val="FFFF00"/>
                </a:highlight>
                <a:latin typeface="Nunito ExtraBold"/>
                <a:ea typeface="Nunito ExtraBold"/>
                <a:cs typeface="Nunito ExtraBold"/>
                <a:sym typeface="Nunito ExtraBold"/>
              </a:rPr>
              <a:t>(</a:t>
            </a:r>
            <a:r>
              <a:rPr lang="pt-BR" sz="4800">
                <a:solidFill>
                  <a:srgbClr val="133D73"/>
                </a:solidFill>
                <a:highlight>
                  <a:srgbClr val="FFFF00"/>
                </a:highlight>
                <a:latin typeface="Nunito ExtraBold"/>
                <a:ea typeface="Nunito ExtraBold"/>
                <a:cs typeface="Nunito ExtraBold"/>
                <a:sym typeface="Nunito ExtraBold"/>
              </a:rPr>
              <a:t>Contratista </a:t>
            </a:r>
            <a:r>
              <a:rPr b="0" i="0" lang="pt-BR" sz="4800" u="none" cap="none" strike="noStrike">
                <a:solidFill>
                  <a:srgbClr val="133D73"/>
                </a:solidFill>
                <a:highlight>
                  <a:srgbClr val="FFFF00"/>
                </a:highlight>
                <a:latin typeface="Nunito ExtraBold"/>
                <a:ea typeface="Nunito ExtraBold"/>
                <a:cs typeface="Nunito ExtraBold"/>
                <a:sym typeface="Nunito ExtraBold"/>
              </a:rPr>
              <a:t>Nombre del proyecto):</a:t>
            </a:r>
            <a:endParaRPr b="0" i="0" sz="4800" u="none" cap="none" strike="noStrike">
              <a:solidFill>
                <a:srgbClr val="000000"/>
              </a:solidFill>
              <a:highlight>
                <a:srgbClr val="FFFF00"/>
              </a:highlight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25" name="Google Shape;325;p12"/>
          <p:cNvSpPr txBox="1"/>
          <p:nvPr/>
        </p:nvSpPr>
        <p:spPr>
          <a:xfrm>
            <a:off x="2023678" y="1048143"/>
            <a:ext cx="75318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5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pt-BR" sz="16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En este apartado se da a conocer a la comunidad las características</a:t>
            </a:r>
            <a:r>
              <a:rPr lang="pt-BR" sz="16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 técnicas </a:t>
            </a:r>
            <a:r>
              <a:rPr b="0" i="0" lang="pt-BR" sz="16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 más importantes del proyecto.</a:t>
            </a:r>
            <a:endParaRPr b="0" i="0" sz="16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Google Shape;330;g34e0114a545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55" y="0"/>
            <a:ext cx="12175094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g34e0114a545_0_0"/>
          <p:cNvSpPr txBox="1"/>
          <p:nvPr/>
        </p:nvSpPr>
        <p:spPr>
          <a:xfrm>
            <a:off x="2361988" y="2550711"/>
            <a:ext cx="6855300" cy="5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rPr b="0" i="0" lang="pt-BR" sz="2000" u="none" cap="none" strike="noStrike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Presentación </a:t>
            </a:r>
            <a:r>
              <a:rPr lang="pt-BR" sz="2000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técnica que debe incluir</a:t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t/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t/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t/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t/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-355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Nunito Medium"/>
              <a:buChar char="-"/>
            </a:pPr>
            <a:r>
              <a:rPr lang="pt-BR" sz="2000">
                <a:solidFill>
                  <a:srgbClr val="133D73"/>
                </a:solidFill>
                <a:highlight>
                  <a:srgbClr val="F9B300"/>
                </a:highlight>
                <a:latin typeface="Nunito Medium"/>
                <a:ea typeface="Nunito Medium"/>
                <a:cs typeface="Nunito Medium"/>
                <a:sym typeface="Nunito Medium"/>
              </a:rPr>
              <a:t>Detalles del contratos </a:t>
            </a:r>
            <a:endParaRPr sz="2000">
              <a:solidFill>
                <a:srgbClr val="133D73"/>
              </a:solidFill>
              <a:highlight>
                <a:srgbClr val="F9B300"/>
              </a:highlight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-355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Nunito Medium"/>
              <a:buChar char="-"/>
            </a:pPr>
            <a:r>
              <a:rPr lang="pt-BR" sz="2000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Descripción del proyecto</a:t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-355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Nunito Medium"/>
              <a:buChar char="-"/>
            </a:pPr>
            <a:r>
              <a:rPr lang="pt-BR" sz="2000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Información del personal que va a trabajar</a:t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-355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Nunito Medium"/>
              <a:buChar char="-"/>
            </a:pPr>
            <a:r>
              <a:rPr lang="pt-BR" sz="2000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Mencionar los hitos del proyecto - fechas </a:t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-355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Nunito Medium"/>
              <a:buChar char="-"/>
            </a:pPr>
            <a:r>
              <a:t/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332" name="Google Shape;332;g34e0114a545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27661" y="3038460"/>
            <a:ext cx="672721" cy="50454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g34e0114a545_0_0"/>
          <p:cNvSpPr txBox="1"/>
          <p:nvPr/>
        </p:nvSpPr>
        <p:spPr>
          <a:xfrm>
            <a:off x="2361988" y="1704135"/>
            <a:ext cx="8199300" cy="142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rPr b="0" i="0" lang="pt-BR" sz="4800" u="none" cap="none" strike="noStrike">
                <a:solidFill>
                  <a:srgbClr val="133D73"/>
                </a:solidFill>
                <a:highlight>
                  <a:srgbClr val="FFFF00"/>
                </a:highlight>
                <a:latin typeface="Nunito ExtraBold"/>
                <a:ea typeface="Nunito ExtraBold"/>
                <a:cs typeface="Nunito ExtraBold"/>
                <a:sym typeface="Nunito ExtraBold"/>
              </a:rPr>
              <a:t>(I</a:t>
            </a:r>
            <a:r>
              <a:rPr lang="pt-BR" sz="4800">
                <a:solidFill>
                  <a:srgbClr val="133D73"/>
                </a:solidFill>
                <a:highlight>
                  <a:srgbClr val="FFFF00"/>
                </a:highlight>
                <a:latin typeface="Nunito ExtraBold"/>
                <a:ea typeface="Nunito ExtraBold"/>
                <a:cs typeface="Nunito ExtraBold"/>
                <a:sym typeface="Nunito ExtraBold"/>
              </a:rPr>
              <a:t>nterventoría </a:t>
            </a:r>
            <a:r>
              <a:rPr b="0" i="0" lang="pt-BR" sz="4800" u="none" cap="none" strike="noStrike">
                <a:solidFill>
                  <a:srgbClr val="133D73"/>
                </a:solidFill>
                <a:highlight>
                  <a:srgbClr val="FFFF00"/>
                </a:highlight>
                <a:latin typeface="Nunito ExtraBold"/>
                <a:ea typeface="Nunito ExtraBold"/>
                <a:cs typeface="Nunito ExtraBold"/>
                <a:sym typeface="Nunito ExtraBold"/>
              </a:rPr>
              <a:t>Nombre del proyecto):</a:t>
            </a:r>
            <a:endParaRPr b="0" i="0" sz="4800" u="none" cap="none" strike="noStrike">
              <a:solidFill>
                <a:srgbClr val="000000"/>
              </a:solidFill>
              <a:highlight>
                <a:srgbClr val="FFFF00"/>
              </a:highlight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34" name="Google Shape;334;g34e0114a545_0_0"/>
          <p:cNvSpPr txBox="1"/>
          <p:nvPr/>
        </p:nvSpPr>
        <p:spPr>
          <a:xfrm>
            <a:off x="2023678" y="1048143"/>
            <a:ext cx="75318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5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pt-BR" sz="16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En este apartado se da a conocer a la comunidad las características</a:t>
            </a:r>
            <a:r>
              <a:rPr lang="pt-BR" sz="16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 técnicas </a:t>
            </a:r>
            <a:r>
              <a:rPr b="0" i="0" lang="pt-BR" sz="16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 más importantes del proyecto.</a:t>
            </a:r>
            <a:endParaRPr b="0" i="0" sz="16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Google Shape;33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55" y="0"/>
            <a:ext cx="12175091" cy="6858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93384" y="3772951"/>
            <a:ext cx="672721" cy="50454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14"/>
          <p:cNvSpPr txBox="1"/>
          <p:nvPr/>
        </p:nvSpPr>
        <p:spPr>
          <a:xfrm>
            <a:off x="4812766" y="3085049"/>
            <a:ext cx="2419252" cy="6155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b="1" i="0" lang="pt-BR" sz="3400" u="none" cap="none" strike="noStrike">
                <a:solidFill>
                  <a:srgbClr val="666666"/>
                </a:solidFill>
                <a:latin typeface="Verdana"/>
                <a:ea typeface="Verdana"/>
                <a:cs typeface="Verdana"/>
                <a:sym typeface="Verdana"/>
              </a:rPr>
              <a:t>GRACIAS</a:t>
            </a:r>
            <a:endParaRPr/>
          </a:p>
        </p:txBody>
      </p:sp>
      <p:pic>
        <p:nvPicPr>
          <p:cNvPr id="342" name="Google Shape;342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51872" y="5610385"/>
            <a:ext cx="580146" cy="629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434626" y="5610386"/>
            <a:ext cx="580146" cy="629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1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043684" y="5610387"/>
            <a:ext cx="580146" cy="629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1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467302" y="5610387"/>
            <a:ext cx="580146" cy="629520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14"/>
          <p:cNvSpPr txBox="1"/>
          <p:nvPr/>
        </p:nvSpPr>
        <p:spPr>
          <a:xfrm>
            <a:off x="7859028" y="6291567"/>
            <a:ext cx="1731341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1200" u="none" cap="none" strike="noStrike">
                <a:solidFill>
                  <a:srgbClr val="666666"/>
                </a:solidFill>
                <a:latin typeface="Poppins"/>
                <a:ea typeface="Poppins"/>
                <a:cs typeface="Poppins"/>
                <a:sym typeface="Poppins"/>
              </a:rPr>
              <a:t>@fondoadaptacion1</a:t>
            </a:r>
            <a:endParaRPr b="0" i="0" sz="1200" u="none" cap="none" strike="noStrike">
              <a:solidFill>
                <a:srgbClr val="666666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7" name="Google Shape;347;p14"/>
          <p:cNvSpPr txBox="1"/>
          <p:nvPr/>
        </p:nvSpPr>
        <p:spPr>
          <a:xfrm>
            <a:off x="6188530" y="6291568"/>
            <a:ext cx="1582261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1200" u="none" cap="none" strike="noStrike">
                <a:solidFill>
                  <a:srgbClr val="666666"/>
                </a:solidFill>
                <a:latin typeface="Poppins"/>
                <a:ea typeface="Poppins"/>
                <a:cs typeface="Poppins"/>
                <a:sym typeface="Poppins"/>
              </a:rPr>
              <a:t>FondoAdaptación</a:t>
            </a:r>
            <a:endParaRPr b="0" i="0" sz="1200" u="none" cap="none" strike="noStrike">
              <a:solidFill>
                <a:srgbClr val="666666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8" name="Google Shape;348;p14"/>
          <p:cNvSpPr txBox="1"/>
          <p:nvPr/>
        </p:nvSpPr>
        <p:spPr>
          <a:xfrm>
            <a:off x="4566402" y="6291569"/>
            <a:ext cx="153471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1200" u="none" cap="none" strike="noStrike">
                <a:solidFill>
                  <a:srgbClr val="666666"/>
                </a:solidFill>
                <a:latin typeface="Poppins"/>
                <a:ea typeface="Poppins"/>
                <a:cs typeface="Poppins"/>
                <a:sym typeface="Poppins"/>
              </a:rPr>
              <a:t>fondoadaptacion</a:t>
            </a:r>
            <a:endParaRPr b="0" i="0" sz="1200" u="none" cap="none" strike="noStrike">
              <a:solidFill>
                <a:srgbClr val="666666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9" name="Google Shape;349;p14"/>
          <p:cNvSpPr txBox="1"/>
          <p:nvPr/>
        </p:nvSpPr>
        <p:spPr>
          <a:xfrm>
            <a:off x="3184225" y="6291570"/>
            <a:ext cx="114630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1200" u="none" cap="none" strike="noStrike">
                <a:solidFill>
                  <a:srgbClr val="666666"/>
                </a:solidFill>
                <a:latin typeface="Poppins"/>
                <a:ea typeface="Poppins"/>
                <a:cs typeface="Poppins"/>
                <a:sym typeface="Poppins"/>
              </a:rPr>
              <a:t>Fondoadap</a:t>
            </a:r>
            <a:endParaRPr b="0" i="0" sz="1200" u="none" cap="none" strike="noStrike">
              <a:solidFill>
                <a:srgbClr val="666666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" name="Google Shape;35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55" y="0"/>
            <a:ext cx="12175091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13"/>
          <p:cNvSpPr txBox="1"/>
          <p:nvPr>
            <p:ph type="ctrTitle"/>
          </p:nvPr>
        </p:nvSpPr>
        <p:spPr>
          <a:xfrm>
            <a:off x="455251" y="533553"/>
            <a:ext cx="4447200" cy="534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b="1" lang="pt-BR" sz="2000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TIPS A TENER EN CUENTA PARA LAS </a:t>
            </a:r>
            <a:r>
              <a:rPr b="1" lang="pt-BR" sz="2000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PRESENTACIONES</a:t>
            </a:r>
            <a:r>
              <a:rPr b="1" lang="pt-BR" sz="2000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br>
              <a:rPr b="1" lang="pt-BR" sz="2000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lang="pt-BR" sz="1200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endParaRPr sz="1200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56" name="Google Shape;356;p13"/>
          <p:cNvSpPr txBox="1"/>
          <p:nvPr/>
        </p:nvSpPr>
        <p:spPr>
          <a:xfrm>
            <a:off x="7353530" y="1721434"/>
            <a:ext cx="3989297" cy="1164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Noto Sans Symbols"/>
              <a:buChar char="✔"/>
            </a:pPr>
            <a:r>
              <a:rPr b="1" i="0" lang="pt-BR" sz="1400" u="none" cap="none" strike="noStrike">
                <a:solidFill>
                  <a:srgbClr val="335F8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b="1" i="0" lang="pt-BR" sz="1400" u="none" cap="none" strike="noStrike">
                <a:solidFill>
                  <a:srgbClr val="F9B300"/>
                </a:solidFill>
                <a:latin typeface="Poppins"/>
                <a:ea typeface="Poppins"/>
                <a:cs typeface="Poppins"/>
                <a:sym typeface="Poppins"/>
              </a:rPr>
              <a:t>GENERAR DINÁMICAS DE INTERACCIÓN CON LA COMUNIDAD A PARTIR ACTIVIDADES DIDÁCTICAS </a:t>
            </a:r>
            <a:endParaRPr b="0" i="0" sz="1400" u="none" cap="none" strike="noStrike">
              <a:solidFill>
                <a:srgbClr val="F9B3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13"/>
          <p:cNvSpPr txBox="1"/>
          <p:nvPr/>
        </p:nvSpPr>
        <p:spPr>
          <a:xfrm>
            <a:off x="7336472" y="2902702"/>
            <a:ext cx="3872675" cy="5262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12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(actividades rompe hielo que faciliten la comunicación e interacción con la comunidad).</a:t>
            </a:r>
            <a:endParaRPr/>
          </a:p>
        </p:txBody>
      </p:sp>
      <p:sp>
        <p:nvSpPr>
          <p:cNvPr id="358" name="Google Shape;358;p13"/>
          <p:cNvSpPr txBox="1"/>
          <p:nvPr/>
        </p:nvSpPr>
        <p:spPr>
          <a:xfrm>
            <a:off x="7207490" y="4026689"/>
            <a:ext cx="3410659" cy="5929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Noto Sans Symbols"/>
              <a:buChar char="✔"/>
            </a:pPr>
            <a:r>
              <a:rPr b="1" i="0" lang="pt-BR" sz="1400" u="none" cap="none" strike="noStrike">
                <a:solidFill>
                  <a:srgbClr val="335F8F"/>
                </a:solidFill>
                <a:latin typeface="Poppins"/>
                <a:ea typeface="Poppins"/>
                <a:cs typeface="Poppins"/>
                <a:sym typeface="Poppins"/>
              </a:rPr>
              <a:t>EMPATIZAR CON LAS DINÁMICAS DE LA COMUNIDAD </a:t>
            </a:r>
            <a:endParaRPr b="0" i="0" sz="1400" u="none" cap="none" strike="noStrike">
              <a:solidFill>
                <a:srgbClr val="335F8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13"/>
          <p:cNvSpPr txBox="1"/>
          <p:nvPr/>
        </p:nvSpPr>
        <p:spPr>
          <a:xfrm>
            <a:off x="7207490" y="4721318"/>
            <a:ext cx="4001657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12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(Es importante reconocer cuando las personas no sepan leer, escribir u otras condiciones a tener en cuenta, para que se pueda adaptar la presentación de acuerdo a las necesidades de la comunidad, además, se recomienda utilizar un lenguaje comprensible y asertivo (no técnico).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" name="Google Shape;360;p13"/>
          <p:cNvSpPr txBox="1"/>
          <p:nvPr/>
        </p:nvSpPr>
        <p:spPr>
          <a:xfrm>
            <a:off x="1911557" y="3935270"/>
            <a:ext cx="3560225" cy="982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1400" u="none" cap="none" strike="noStrike">
                <a:solidFill>
                  <a:srgbClr val="8C193B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endParaRPr/>
          </a:p>
          <a:p>
            <a:pPr indent="0" lvl="0" marL="0" marR="0" rtl="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Noto Sans Symbols"/>
              <a:buChar char="✔"/>
            </a:pPr>
            <a:r>
              <a:rPr b="1" i="0" lang="pt-BR" sz="1400" u="none" cap="none" strike="noStrike">
                <a:solidFill>
                  <a:srgbClr val="8C193B"/>
                </a:solidFill>
                <a:latin typeface="Poppins"/>
                <a:ea typeface="Poppins"/>
                <a:cs typeface="Poppins"/>
                <a:sym typeface="Poppins"/>
              </a:rPr>
              <a:t>PLANEAR CÓMO SE VA A REALIZAR     EL EVENTO CON ANTERIORIDAD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13"/>
          <p:cNvSpPr txBox="1"/>
          <p:nvPr/>
        </p:nvSpPr>
        <p:spPr>
          <a:xfrm>
            <a:off x="1891976" y="4999548"/>
            <a:ext cx="3538065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12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Tener organizado el espacio, materiales y herramientas que se utilizarán en el foro (foro 50% y Foro final).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13"/>
          <p:cNvSpPr txBox="1"/>
          <p:nvPr/>
        </p:nvSpPr>
        <p:spPr>
          <a:xfrm>
            <a:off x="1922275" y="1821600"/>
            <a:ext cx="3538200" cy="8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400" u="none" cap="none" strike="noStrike">
              <a:solidFill>
                <a:srgbClr val="335F8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Noto Sans Symbols"/>
              <a:buChar char="✔"/>
            </a:pPr>
            <a:r>
              <a:rPr b="1" i="0" lang="pt-BR" sz="1400" u="none" cap="none" strike="noStrike">
                <a:solidFill>
                  <a:srgbClr val="335F8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b="1" i="0" lang="pt-BR" sz="1400" u="none" cap="none" strike="noStrike">
                <a:solidFill>
                  <a:srgbClr val="335F8F"/>
                </a:solidFill>
                <a:latin typeface="Poppins"/>
                <a:ea typeface="Poppins"/>
                <a:cs typeface="Poppins"/>
                <a:sym typeface="Poppins"/>
              </a:rPr>
              <a:t>REVISAR LAS DIAPOSITIVAS ANTES DE PRESENTAR</a:t>
            </a:r>
            <a:r>
              <a:rPr b="1" i="0" lang="pt-BR" sz="14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3" name="Google Shape;363;p13"/>
          <p:cNvSpPr txBox="1"/>
          <p:nvPr/>
        </p:nvSpPr>
        <p:spPr>
          <a:xfrm>
            <a:off x="1869826" y="2661152"/>
            <a:ext cx="4001700" cy="9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12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( tener en cuenta: ortografía, tamaño y tipo de letra </a:t>
            </a:r>
            <a:r>
              <a:rPr lang="pt-BR" sz="12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tener</a:t>
            </a:r>
            <a:r>
              <a:rPr lang="pt-BR" sz="12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 en cuenta lo indicado en esta presentación - no modificar</a:t>
            </a:r>
            <a:r>
              <a:rPr b="0" i="0" lang="pt-BR" sz="1200" u="none" cap="none" strike="noStrik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, imágenes y fotos de acuerdo al proyecto).</a:t>
            </a:r>
            <a:endParaRPr/>
          </a:p>
        </p:txBody>
      </p:sp>
      <p:pic>
        <p:nvPicPr>
          <p:cNvPr id="364" name="Google Shape;364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7152" y="4313932"/>
            <a:ext cx="1450986" cy="1479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5251" y="1887375"/>
            <a:ext cx="1450986" cy="1479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899039" y="4341582"/>
            <a:ext cx="1450986" cy="1479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899039" y="1905272"/>
            <a:ext cx="1450986" cy="1479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1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46264" y="2338538"/>
            <a:ext cx="607759" cy="600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1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989372" y="4782209"/>
            <a:ext cx="494928" cy="4949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1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344910" y="2349580"/>
            <a:ext cx="589305" cy="5893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1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357936" y="4780757"/>
            <a:ext cx="497622" cy="54577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13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517344" y="1022667"/>
            <a:ext cx="672721" cy="504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"/>
          <p:cNvSpPr txBox="1"/>
          <p:nvPr/>
        </p:nvSpPr>
        <p:spPr>
          <a:xfrm>
            <a:off x="6906556" y="3034212"/>
            <a:ext cx="3824197" cy="5001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rPr b="0" i="0" lang="pt-BR" sz="1600" u="none" cap="none" strike="noStrike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Detalles - Subtítulos</a:t>
            </a:r>
            <a:endParaRPr b="0" i="0" sz="1600" u="none" cap="none" strike="noStrike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111" name="Google Shape;111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99661" y="3917916"/>
            <a:ext cx="672721" cy="50454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"/>
          <p:cNvSpPr txBox="1"/>
          <p:nvPr/>
        </p:nvSpPr>
        <p:spPr>
          <a:xfrm>
            <a:off x="6906556" y="2600247"/>
            <a:ext cx="3824197" cy="4339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rPr b="0" i="0" lang="pt-BR" sz="2400" u="none" cap="none" strike="noStrike">
                <a:solidFill>
                  <a:srgbClr val="133D73"/>
                </a:solidFill>
                <a:highlight>
                  <a:srgbClr val="FFFF00"/>
                </a:highlight>
                <a:latin typeface="Nunito ExtraBold"/>
                <a:ea typeface="Nunito ExtraBold"/>
                <a:cs typeface="Nunito ExtraBold"/>
                <a:sym typeface="Nunito ExtraBold"/>
              </a:rPr>
              <a:t>(Nombre del proyecto):</a:t>
            </a:r>
            <a:endParaRPr b="0" i="0" sz="2400" u="none" cap="none" strike="noStrike">
              <a:solidFill>
                <a:srgbClr val="000000"/>
              </a:solidFill>
              <a:highlight>
                <a:srgbClr val="FFFF00"/>
              </a:highlight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113" name="Google Shape;113;p2"/>
          <p:cNvSpPr txBox="1"/>
          <p:nvPr/>
        </p:nvSpPr>
        <p:spPr>
          <a:xfrm>
            <a:off x="6942274" y="3617749"/>
            <a:ext cx="3824197" cy="5001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rPr b="0" i="0" lang="pt-BR" sz="1600" u="none" cap="none" strike="noStrike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Fecha dd/ mm/ aaaa</a:t>
            </a:r>
            <a:endParaRPr b="0" i="0" sz="1600" u="none" cap="none" strike="noStrike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114" name="Google Shape;114;p2"/>
          <p:cNvSpPr/>
          <p:nvPr/>
        </p:nvSpPr>
        <p:spPr>
          <a:xfrm>
            <a:off x="495301" y="466725"/>
            <a:ext cx="6000750" cy="5353050"/>
          </a:xfrm>
          <a:prstGeom prst="rect">
            <a:avLst/>
          </a:prstGeom>
          <a:noFill/>
          <a:ln cap="flat" cmpd="sng" w="25400">
            <a:solidFill>
              <a:srgbClr val="3153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"/>
          <p:cNvSpPr/>
          <p:nvPr/>
        </p:nvSpPr>
        <p:spPr>
          <a:xfrm>
            <a:off x="495301" y="5819775"/>
            <a:ext cx="6000750" cy="581025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3153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Foto del proyecto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55" y="0"/>
            <a:ext cx="12175091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3"/>
          <p:cNvSpPr txBox="1"/>
          <p:nvPr/>
        </p:nvSpPr>
        <p:spPr>
          <a:xfrm>
            <a:off x="949924" y="344749"/>
            <a:ext cx="6052800" cy="4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Verdana"/>
              <a:buNone/>
            </a:pPr>
            <a:r>
              <a:rPr b="1" i="0" lang="pt-BR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Agenda</a:t>
            </a:r>
            <a:endParaRPr b="1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2" name="Google Shape;122;p3"/>
          <p:cNvSpPr txBox="1"/>
          <p:nvPr/>
        </p:nvSpPr>
        <p:spPr>
          <a:xfrm>
            <a:off x="4456405" y="1808137"/>
            <a:ext cx="50751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7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Qué es el Fondo Adaptación.</a:t>
            </a:r>
            <a:endParaRPr b="0" i="0" sz="17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3" name="Google Shape;123;p3"/>
          <p:cNvSpPr txBox="1"/>
          <p:nvPr/>
        </p:nvSpPr>
        <p:spPr>
          <a:xfrm>
            <a:off x="4456412" y="2499771"/>
            <a:ext cx="50751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7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Qué hace el Fondo Adaptación.</a:t>
            </a:r>
            <a:endParaRPr b="0" i="0" sz="17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4" name="Google Shape;124;p3"/>
          <p:cNvSpPr txBox="1"/>
          <p:nvPr/>
        </p:nvSpPr>
        <p:spPr>
          <a:xfrm>
            <a:off x="4456550" y="3191426"/>
            <a:ext cx="50751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7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Estratégia Gestión Social.</a:t>
            </a:r>
            <a:endParaRPr b="0" i="0" sz="17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5" name="Google Shape;125;p3"/>
          <p:cNvSpPr txBox="1"/>
          <p:nvPr/>
        </p:nvSpPr>
        <p:spPr>
          <a:xfrm>
            <a:off x="4456408" y="3858175"/>
            <a:ext cx="50751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7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Detalles del proyecto/intervención.</a:t>
            </a:r>
            <a:endParaRPr b="0" i="0" sz="17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6" name="Google Shape;126;p3"/>
          <p:cNvSpPr txBox="1"/>
          <p:nvPr/>
        </p:nvSpPr>
        <p:spPr>
          <a:xfrm>
            <a:off x="4456267" y="4532064"/>
            <a:ext cx="50751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7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Conformación Equipo Local de Seguimiento.</a:t>
            </a:r>
            <a:endParaRPr b="0" i="0" sz="17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7" name="Google Shape;127;p3"/>
          <p:cNvSpPr txBox="1"/>
          <p:nvPr/>
        </p:nvSpPr>
        <p:spPr>
          <a:xfrm>
            <a:off x="4456267" y="5203304"/>
            <a:ext cx="50751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7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Conclusiones. </a:t>
            </a:r>
            <a:endParaRPr b="0" i="0" sz="17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28" name="Google Shape;128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55107" y="900749"/>
            <a:ext cx="672721" cy="50454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3"/>
          <p:cNvSpPr/>
          <p:nvPr/>
        </p:nvSpPr>
        <p:spPr>
          <a:xfrm>
            <a:off x="3450950" y="3704308"/>
            <a:ext cx="672600" cy="515400"/>
          </a:xfrm>
          <a:prstGeom prst="rect">
            <a:avLst/>
          </a:prstGeom>
          <a:noFill/>
          <a:ln cap="flat" cmpd="sng" w="28575">
            <a:solidFill>
              <a:srgbClr val="8C193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pt-BR" sz="2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4</a:t>
            </a:r>
            <a:endParaRPr b="1" i="0" sz="24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0" name="Google Shape;130;p3"/>
          <p:cNvSpPr/>
          <p:nvPr/>
        </p:nvSpPr>
        <p:spPr>
          <a:xfrm>
            <a:off x="3450950" y="3037957"/>
            <a:ext cx="672600" cy="515400"/>
          </a:xfrm>
          <a:prstGeom prst="rect">
            <a:avLst/>
          </a:prstGeom>
          <a:noFill/>
          <a:ln cap="flat" cmpd="sng" w="28575">
            <a:solidFill>
              <a:srgbClr val="8C193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pt-BR" sz="2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3</a:t>
            </a:r>
            <a:endParaRPr b="1" i="0" sz="24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1" name="Google Shape;131;p3"/>
          <p:cNvSpPr/>
          <p:nvPr/>
        </p:nvSpPr>
        <p:spPr>
          <a:xfrm>
            <a:off x="3450950" y="2370266"/>
            <a:ext cx="672600" cy="515400"/>
          </a:xfrm>
          <a:prstGeom prst="rect">
            <a:avLst/>
          </a:prstGeom>
          <a:noFill/>
          <a:ln cap="flat" cmpd="sng" w="28575">
            <a:solidFill>
              <a:srgbClr val="335F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pt-BR" sz="2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2</a:t>
            </a:r>
            <a:endParaRPr b="1" i="0" sz="24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2" name="Google Shape;132;p3"/>
          <p:cNvSpPr/>
          <p:nvPr/>
        </p:nvSpPr>
        <p:spPr>
          <a:xfrm>
            <a:off x="3450950" y="1702577"/>
            <a:ext cx="672600" cy="515400"/>
          </a:xfrm>
          <a:prstGeom prst="rect">
            <a:avLst/>
          </a:prstGeom>
          <a:noFill/>
          <a:ln cap="flat" cmpd="sng" w="28575">
            <a:solidFill>
              <a:srgbClr val="335F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pt-BR" sz="27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1</a:t>
            </a:r>
            <a:endParaRPr b="1" i="0" sz="27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3" name="Google Shape;133;p3"/>
          <p:cNvSpPr/>
          <p:nvPr/>
        </p:nvSpPr>
        <p:spPr>
          <a:xfrm>
            <a:off x="3450950" y="5041896"/>
            <a:ext cx="672600" cy="515400"/>
          </a:xfrm>
          <a:prstGeom prst="rect">
            <a:avLst/>
          </a:prstGeom>
          <a:noFill/>
          <a:ln cap="flat" cmpd="sng" w="28575">
            <a:solidFill>
              <a:srgbClr val="FDB32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pt-BR" sz="2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6</a:t>
            </a:r>
            <a:endParaRPr b="1" i="0" sz="24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4" name="Google Shape;134;p3"/>
          <p:cNvSpPr/>
          <p:nvPr/>
        </p:nvSpPr>
        <p:spPr>
          <a:xfrm>
            <a:off x="3450950" y="4372550"/>
            <a:ext cx="672600" cy="515400"/>
          </a:xfrm>
          <a:prstGeom prst="rect">
            <a:avLst/>
          </a:prstGeom>
          <a:noFill/>
          <a:ln cap="flat" cmpd="sng" w="28575">
            <a:solidFill>
              <a:srgbClr val="FDB32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pt-BR" sz="2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5</a:t>
            </a:r>
            <a:endParaRPr b="1" i="0" sz="24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g34a7e4a78e0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55" y="0"/>
            <a:ext cx="12175094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g34a7e4a78e0_0_0"/>
          <p:cNvSpPr txBox="1"/>
          <p:nvPr/>
        </p:nvSpPr>
        <p:spPr>
          <a:xfrm>
            <a:off x="775200" y="1927025"/>
            <a:ext cx="5066700" cy="74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Verdana"/>
              <a:buNone/>
            </a:pPr>
            <a:r>
              <a:rPr b="1" i="0" lang="pt-BR" sz="1800" u="none" cap="none" strike="noStrike">
                <a:solidFill>
                  <a:srgbClr val="434343"/>
                </a:solidFill>
                <a:latin typeface="Nunito"/>
                <a:ea typeface="Nunito"/>
                <a:cs typeface="Nunito"/>
                <a:sym typeface="Nunito"/>
              </a:rPr>
              <a:t>Fecha de constitución diciembre de 2010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Verdana"/>
              <a:buNone/>
            </a:pPr>
            <a:r>
              <a:rPr b="1" i="0" lang="pt-BR" sz="1800" u="none" cap="none" strike="noStrike">
                <a:solidFill>
                  <a:srgbClr val="434343"/>
                </a:solidFill>
                <a:latin typeface="Nunito"/>
                <a:ea typeface="Nunito"/>
                <a:cs typeface="Nunito"/>
                <a:sym typeface="Nunito"/>
              </a:rPr>
              <a:t>Decreto 4819 2010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g34a7e4a78e0_0_0"/>
          <p:cNvSpPr txBox="1"/>
          <p:nvPr/>
        </p:nvSpPr>
        <p:spPr>
          <a:xfrm>
            <a:off x="775200" y="3462375"/>
            <a:ext cx="50667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Atende la construcción, reconstrucción, recuperación y reactivación económica y social de las zonas afectadas por los eventos derivados del fenómeno de La Niña 2010 y 2011.</a:t>
            </a:r>
            <a:endParaRPr b="0" i="0" sz="16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2" name="Google Shape;142;g34a7e4a78e0_0_0"/>
          <p:cNvSpPr txBox="1"/>
          <p:nvPr/>
        </p:nvSpPr>
        <p:spPr>
          <a:xfrm>
            <a:off x="775250" y="4904175"/>
            <a:ext cx="50667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Con el propósito de fortalecer y contribuir a la reducción de la vulnerabilidad fiscal del Estado, podrá estructurar y ejecutar proyectos integrales de reducción del riesgo y adaptación al cambio climático.</a:t>
            </a:r>
            <a:endParaRPr b="0" i="0" sz="16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3" name="Google Shape;143;g34a7e4a78e0_0_0"/>
          <p:cNvSpPr txBox="1"/>
          <p:nvPr/>
        </p:nvSpPr>
        <p:spPr>
          <a:xfrm>
            <a:off x="934101" y="561550"/>
            <a:ext cx="5066700" cy="5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Verdana"/>
              <a:buNone/>
            </a:pPr>
            <a:r>
              <a:rPr b="1" i="0" lang="pt-BR" sz="2700" u="none" cap="none" strike="noStrike">
                <a:solidFill>
                  <a:srgbClr val="0C0C0C"/>
                </a:solidFill>
                <a:latin typeface="Nunito"/>
                <a:ea typeface="Nunito"/>
                <a:cs typeface="Nunito"/>
                <a:sym typeface="Nunito"/>
              </a:rPr>
              <a:t>Fondo Adaptación</a:t>
            </a:r>
            <a:endParaRPr b="0" i="0" sz="2700" u="none" cap="none" strike="noStrike">
              <a:solidFill>
                <a:srgbClr val="0C0C0C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4" name="Google Shape;144;g34a7e4a78e0_0_0"/>
          <p:cNvSpPr/>
          <p:nvPr/>
        </p:nvSpPr>
        <p:spPr>
          <a:xfrm>
            <a:off x="6975474" y="5519203"/>
            <a:ext cx="3531600" cy="514200"/>
          </a:xfrm>
          <a:prstGeom prst="rect">
            <a:avLst/>
          </a:prstGeom>
          <a:solidFill>
            <a:srgbClr val="F9B3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g34a7e4a78e0_0_0"/>
          <p:cNvSpPr txBox="1"/>
          <p:nvPr/>
        </p:nvSpPr>
        <p:spPr>
          <a:xfrm>
            <a:off x="7345224" y="5471875"/>
            <a:ext cx="2792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pt-BR" sz="16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Intervenciones del fondo de adaptación</a:t>
            </a:r>
            <a:endParaRPr b="0" i="0" sz="16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46" name="Google Shape;146;g34a7e4a78e0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70966" y="1054631"/>
            <a:ext cx="672721" cy="50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g34a7e4a78e0_0_0"/>
          <p:cNvPicPr preferRelativeResize="0"/>
          <p:nvPr/>
        </p:nvPicPr>
        <p:blipFill rotWithShape="1">
          <a:blip r:embed="rId5">
            <a:alphaModFix/>
          </a:blip>
          <a:srcRect b="0" l="34572" r="10209" t="0"/>
          <a:stretch/>
        </p:blipFill>
        <p:spPr>
          <a:xfrm>
            <a:off x="6975475" y="1255275"/>
            <a:ext cx="3531599" cy="4262399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g34a7e4a78e0_0_0"/>
          <p:cNvSpPr/>
          <p:nvPr/>
        </p:nvSpPr>
        <p:spPr>
          <a:xfrm>
            <a:off x="6975474" y="1256835"/>
            <a:ext cx="3531600" cy="4262400"/>
          </a:xfrm>
          <a:prstGeom prst="rect">
            <a:avLst/>
          </a:prstGeom>
          <a:noFill/>
          <a:ln cap="flat" cmpd="sng" w="28575">
            <a:solidFill>
              <a:srgbClr val="F9B3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g349c92726db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55" y="0"/>
            <a:ext cx="12175094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g349c92726db_0_0"/>
          <p:cNvSpPr txBox="1"/>
          <p:nvPr/>
        </p:nvSpPr>
        <p:spPr>
          <a:xfrm>
            <a:off x="817330" y="403200"/>
            <a:ext cx="6429300" cy="598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2700" u="none" cap="none" strike="noStrike">
                <a:latin typeface="Nunito"/>
                <a:ea typeface="Nunito"/>
                <a:cs typeface="Nunito"/>
                <a:sym typeface="Nunito"/>
              </a:rPr>
              <a:t>Qué hace el Fondo Adaptación.</a:t>
            </a:r>
            <a:endParaRPr b="1" i="0" sz="2700" u="none" cap="none" strike="noStrike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55" name="Google Shape;155;g349c92726db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3758" y="1233670"/>
            <a:ext cx="1951701" cy="1989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g349c92726db_0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3758" y="2869424"/>
            <a:ext cx="1951701" cy="19899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orma&#10;&#10;Descripción generada automáticamente con confianza baja" id="157" name="Google Shape;157;g349c92726db_0_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298969" y="1739499"/>
            <a:ext cx="886922" cy="938025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g349c92726db_0_0"/>
          <p:cNvSpPr txBox="1"/>
          <p:nvPr/>
        </p:nvSpPr>
        <p:spPr>
          <a:xfrm>
            <a:off x="2572450" y="1623663"/>
            <a:ext cx="35562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u="none" cap="none" strike="noStrike">
                <a:latin typeface="Poppins"/>
                <a:ea typeface="Poppins"/>
                <a:cs typeface="Poppins"/>
                <a:sym typeface="Poppins"/>
              </a:rPr>
              <a:t>Entrega de proyectos en los sectores de vivienda, salud, educación, agua y saneamiento básico, ambiente, reactivación económica y Jarillón de Cali.</a:t>
            </a:r>
            <a:endParaRPr b="0" i="0" u="none" cap="none" strike="noStrike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9" name="Google Shape;159;g349c92726db_0_0"/>
          <p:cNvSpPr txBox="1"/>
          <p:nvPr/>
        </p:nvSpPr>
        <p:spPr>
          <a:xfrm>
            <a:off x="2427490" y="2919429"/>
            <a:ext cx="3556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0" name="Google Shape;160;g349c92726db_0_0"/>
          <p:cNvSpPr txBox="1"/>
          <p:nvPr/>
        </p:nvSpPr>
        <p:spPr>
          <a:xfrm>
            <a:off x="2572450" y="5238563"/>
            <a:ext cx="36693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u="none" cap="none" strike="noStrike">
                <a:latin typeface="Poppins"/>
                <a:ea typeface="Poppins"/>
                <a:cs typeface="Poppins"/>
                <a:sym typeface="Poppins"/>
              </a:rPr>
              <a:t>Implementación de medidas de adaptación a la variabilidad climática.</a:t>
            </a:r>
            <a:endParaRPr b="0" i="0" u="none" cap="none" strike="noStrike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1" name="Google Shape;161;g349c92726db_0_0"/>
          <p:cNvSpPr txBox="1"/>
          <p:nvPr/>
        </p:nvSpPr>
        <p:spPr>
          <a:xfrm>
            <a:off x="2572454" y="3275049"/>
            <a:ext cx="35562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u="none" cap="none" strike="noStrike">
                <a:latin typeface="Poppins"/>
                <a:ea typeface="Poppins"/>
                <a:cs typeface="Poppins"/>
                <a:sym typeface="Poppins"/>
              </a:rPr>
              <a:t>Inicio de intervenciones integrales en los municipios San Marcos y Magangué e inicio de modelación integral para la reconexión hidráulica del Río Cauca (La Mojana).</a:t>
            </a:r>
            <a:endParaRPr b="0" i="0" u="none" cap="none" strike="noStrike"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u="none" cap="none" strike="noStrike">
                <a:latin typeface="Poppins"/>
                <a:ea typeface="Poppins"/>
                <a:cs typeface="Poppins"/>
                <a:sym typeface="Poppins"/>
              </a:rPr>
              <a:t>.</a:t>
            </a:r>
            <a:endParaRPr b="0" i="0" u="none" cap="none" strike="noStrike"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descr="Forma&#10;&#10;Descripción generada automáticamente con confianza baja" id="162" name="Google Shape;162;g349c92726db_0_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298969" y="3444021"/>
            <a:ext cx="840780" cy="840782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g349c92726db_0_0"/>
          <p:cNvSpPr txBox="1"/>
          <p:nvPr/>
        </p:nvSpPr>
        <p:spPr>
          <a:xfrm>
            <a:off x="8576151" y="1994238"/>
            <a:ext cx="3077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u="none" cap="none" strike="noStrike">
                <a:latin typeface="Poppins"/>
                <a:ea typeface="Poppins"/>
                <a:cs typeface="Poppins"/>
                <a:sym typeface="Poppins"/>
              </a:rPr>
              <a:t>Acompañamiento social en las zonas de intervención </a:t>
            </a:r>
            <a:endParaRPr b="0" i="0" u="none" cap="none" strike="noStrike"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64" name="Google Shape;164;g349c92726db_0_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734080" y="2869428"/>
            <a:ext cx="1951701" cy="19899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nero con relleno sólido" id="165" name="Google Shape;165;g349c92726db_0_0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237946" y="3343123"/>
            <a:ext cx="917461" cy="917464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g349c92726db_0_0"/>
          <p:cNvSpPr txBox="1"/>
          <p:nvPr/>
        </p:nvSpPr>
        <p:spPr>
          <a:xfrm>
            <a:off x="8576161" y="3494953"/>
            <a:ext cx="30774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u="none" cap="none" strike="noStrike">
                <a:latin typeface="Poppins"/>
                <a:ea typeface="Poppins"/>
                <a:cs typeface="Poppins"/>
                <a:sym typeface="Poppins"/>
              </a:rPr>
              <a:t>Gestión de fuentes de financiamiento: nacionales e internacionales.</a:t>
            </a:r>
            <a:endParaRPr b="0" i="0" u="none" cap="none" strike="noStrike"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67" name="Google Shape;167;g349c92726db_0_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66752" y="951249"/>
            <a:ext cx="672721" cy="50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g349c92726db_0_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3755" y="4505166"/>
            <a:ext cx="1951701" cy="1989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g349c92726db_0_0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046505" y="4811054"/>
            <a:ext cx="1326177" cy="1332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g349c92726db_0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734083" y="1260849"/>
            <a:ext cx="1951701" cy="1989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g349c92726db_0_0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7301433" y="1795045"/>
            <a:ext cx="816987" cy="8672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g34dfa54dd4a_5_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55" y="0"/>
            <a:ext cx="12175094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g34dfa54dd4a_5_38"/>
          <p:cNvSpPr txBox="1"/>
          <p:nvPr/>
        </p:nvSpPr>
        <p:spPr>
          <a:xfrm>
            <a:off x="2427490" y="2919429"/>
            <a:ext cx="3556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78" name="Google Shape;178;g34dfa54dd4a_5_38" title="Recurso 1@3x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75" y="1"/>
            <a:ext cx="7207572" cy="78130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g34dfa54dd4a_5_38"/>
          <p:cNvSpPr txBox="1"/>
          <p:nvPr/>
        </p:nvSpPr>
        <p:spPr>
          <a:xfrm>
            <a:off x="119200" y="0"/>
            <a:ext cx="1743600" cy="51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300">
                <a:solidFill>
                  <a:srgbClr val="434343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Política</a:t>
            </a:r>
            <a:endParaRPr sz="2300">
              <a:solidFill>
                <a:srgbClr val="434343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180" name="Google Shape;180;g34dfa54dd4a_5_38"/>
          <p:cNvSpPr txBox="1"/>
          <p:nvPr/>
        </p:nvSpPr>
        <p:spPr>
          <a:xfrm>
            <a:off x="119200" y="326100"/>
            <a:ext cx="2611800" cy="51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434343"/>
                </a:solidFill>
                <a:latin typeface="Nunito Medium"/>
                <a:ea typeface="Nunito Medium"/>
                <a:cs typeface="Nunito Medium"/>
                <a:sym typeface="Nunito Medium"/>
              </a:rPr>
              <a:t>DE GESTIÓN SOCIAL</a:t>
            </a:r>
            <a:endParaRPr sz="1800">
              <a:solidFill>
                <a:srgbClr val="434343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181" name="Google Shape;181;g34dfa54dd4a_5_38"/>
          <p:cNvSpPr txBox="1"/>
          <p:nvPr/>
        </p:nvSpPr>
        <p:spPr>
          <a:xfrm>
            <a:off x="3129100" y="0"/>
            <a:ext cx="3985200" cy="7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434343"/>
                </a:solidFill>
                <a:latin typeface="Nunito Medium"/>
                <a:ea typeface="Nunito Medium"/>
                <a:cs typeface="Nunito Medium"/>
                <a:sym typeface="Nunito Medium"/>
              </a:rPr>
              <a:t>El Fondo Adaptación impulsa una gestión social integral basada en la participación comunitaria, la sostenibilidad ambiental y el respeto por las tradiciones culturales, fomentando un desarrollo resiliente e inclusivo.</a:t>
            </a:r>
            <a:endParaRPr sz="1000">
              <a:solidFill>
                <a:srgbClr val="434343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182" name="Google Shape;182;g34dfa54dd4a_5_38" title="Recurso 3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88213" y="840300"/>
            <a:ext cx="6006175" cy="5766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g34dfa54dd4a_5_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55" y="0"/>
            <a:ext cx="12175094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g34dfa54dd4a_5_66"/>
          <p:cNvSpPr txBox="1"/>
          <p:nvPr/>
        </p:nvSpPr>
        <p:spPr>
          <a:xfrm>
            <a:off x="2427490" y="2919429"/>
            <a:ext cx="3556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89" name="Google Shape;189;g34dfa54dd4a_5_66" title="Recurso 4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8350" y="1101050"/>
            <a:ext cx="11142877" cy="549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g34dfa54dd4a_5_66" title="Recurso 1@3x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75" y="131076"/>
            <a:ext cx="7207572" cy="78130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g34dfa54dd4a_5_66"/>
          <p:cNvSpPr txBox="1"/>
          <p:nvPr/>
        </p:nvSpPr>
        <p:spPr>
          <a:xfrm>
            <a:off x="119200" y="131075"/>
            <a:ext cx="1743600" cy="51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300">
                <a:solidFill>
                  <a:srgbClr val="434343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Política</a:t>
            </a:r>
            <a:endParaRPr sz="2300">
              <a:solidFill>
                <a:srgbClr val="434343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192" name="Google Shape;192;g34dfa54dd4a_5_66"/>
          <p:cNvSpPr txBox="1"/>
          <p:nvPr/>
        </p:nvSpPr>
        <p:spPr>
          <a:xfrm>
            <a:off x="119200" y="457175"/>
            <a:ext cx="2611800" cy="51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434343"/>
                </a:solidFill>
                <a:latin typeface="Nunito Medium"/>
                <a:ea typeface="Nunito Medium"/>
                <a:cs typeface="Nunito Medium"/>
                <a:sym typeface="Nunito Medium"/>
              </a:rPr>
              <a:t>DE GESTIÓN SOCIAL</a:t>
            </a:r>
            <a:endParaRPr sz="1800">
              <a:solidFill>
                <a:srgbClr val="434343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193" name="Google Shape;193;g34dfa54dd4a_5_66"/>
          <p:cNvSpPr txBox="1"/>
          <p:nvPr/>
        </p:nvSpPr>
        <p:spPr>
          <a:xfrm>
            <a:off x="3129100" y="131075"/>
            <a:ext cx="3985200" cy="7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434343"/>
                </a:solidFill>
                <a:latin typeface="Nunito Medium"/>
                <a:ea typeface="Nunito Medium"/>
                <a:cs typeface="Nunito Medium"/>
                <a:sym typeface="Nunito Medium"/>
              </a:rPr>
              <a:t>El Fondo Adaptación impulsa una gestión social integral basada en la participación comunitaria, la sostenibilidad ambiental y el respeto por las tradiciones culturales, fomentando un desarrollo resiliente e inclusivo.</a:t>
            </a:r>
            <a:endParaRPr sz="1000">
              <a:solidFill>
                <a:srgbClr val="434343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g34dfa54dd4a_6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55" y="0"/>
            <a:ext cx="12175094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g34dfa54dd4a_6_0"/>
          <p:cNvSpPr txBox="1"/>
          <p:nvPr/>
        </p:nvSpPr>
        <p:spPr>
          <a:xfrm>
            <a:off x="2427490" y="2919429"/>
            <a:ext cx="3556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00" name="Google Shape;200;g34dfa54dd4a_6_0" title="Recurso 1@3x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75" y="131076"/>
            <a:ext cx="7207572" cy="7813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g34dfa54dd4a_6_0"/>
          <p:cNvSpPr txBox="1"/>
          <p:nvPr/>
        </p:nvSpPr>
        <p:spPr>
          <a:xfrm>
            <a:off x="119200" y="131075"/>
            <a:ext cx="2341200" cy="51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300">
                <a:solidFill>
                  <a:srgbClr val="434343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ESTRATÉGIA</a:t>
            </a:r>
            <a:endParaRPr sz="2300">
              <a:solidFill>
                <a:srgbClr val="434343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202" name="Google Shape;202;g34dfa54dd4a_6_0"/>
          <p:cNvSpPr txBox="1"/>
          <p:nvPr/>
        </p:nvSpPr>
        <p:spPr>
          <a:xfrm>
            <a:off x="119200" y="457175"/>
            <a:ext cx="2611800" cy="51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434343"/>
                </a:solidFill>
                <a:latin typeface="Nunito Medium"/>
                <a:ea typeface="Nunito Medium"/>
                <a:cs typeface="Nunito Medium"/>
                <a:sym typeface="Nunito Medium"/>
              </a:rPr>
              <a:t>DE GESTIÓN SOCIAL</a:t>
            </a:r>
            <a:endParaRPr sz="1800">
              <a:solidFill>
                <a:srgbClr val="434343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03" name="Google Shape;203;g34dfa54dd4a_6_0"/>
          <p:cNvSpPr txBox="1"/>
          <p:nvPr/>
        </p:nvSpPr>
        <p:spPr>
          <a:xfrm>
            <a:off x="3129100" y="131075"/>
            <a:ext cx="3985200" cy="7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434343"/>
                </a:solidFill>
                <a:latin typeface="Nunito Medium"/>
                <a:ea typeface="Nunito Medium"/>
                <a:cs typeface="Nunito Medium"/>
                <a:sym typeface="Nunito Medium"/>
              </a:rPr>
              <a:t>Proporciona lineamientos técnicos y herramientas para fomentar la participación ciudadana, el control y el acompañamiento social en todas las etapas del proyecto, promoviendo su sostenibilidad a corto, mediano y largo plazo.</a:t>
            </a:r>
            <a:endParaRPr sz="1000">
              <a:solidFill>
                <a:srgbClr val="434343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204" name="Google Shape;204;g34dfa54dd4a_6_0" title="Recurso 5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2500" y="457175"/>
            <a:ext cx="11543423" cy="6050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g34dfa54dd4a_5_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55" y="0"/>
            <a:ext cx="12175094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g34dfa54dd4a_5_26"/>
          <p:cNvSpPr txBox="1"/>
          <p:nvPr/>
        </p:nvSpPr>
        <p:spPr>
          <a:xfrm>
            <a:off x="2427490" y="2919429"/>
            <a:ext cx="3556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11" name="Google Shape;211;g34dfa54dd4a_5_26" title="Recurso 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77598"/>
            <a:ext cx="4299125" cy="993975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g34dfa54dd4a_5_26"/>
          <p:cNvSpPr txBox="1"/>
          <p:nvPr/>
        </p:nvSpPr>
        <p:spPr>
          <a:xfrm>
            <a:off x="119200" y="254438"/>
            <a:ext cx="1743600" cy="51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300">
                <a:solidFill>
                  <a:srgbClr val="434343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ESPACIOS</a:t>
            </a:r>
            <a:endParaRPr sz="2300">
              <a:solidFill>
                <a:srgbClr val="434343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213" name="Google Shape;213;g34dfa54dd4a_5_26"/>
          <p:cNvSpPr txBox="1"/>
          <p:nvPr/>
        </p:nvSpPr>
        <p:spPr>
          <a:xfrm>
            <a:off x="119200" y="580550"/>
            <a:ext cx="3948300" cy="51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434343"/>
                </a:solidFill>
                <a:latin typeface="Nunito Medium"/>
                <a:ea typeface="Nunito Medium"/>
                <a:cs typeface="Nunito Medium"/>
                <a:sym typeface="Nunito Medium"/>
              </a:rPr>
              <a:t>DE PARTICIPACIÓN CIUDADANA</a:t>
            </a:r>
            <a:endParaRPr sz="1800">
              <a:solidFill>
                <a:srgbClr val="434343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214" name="Google Shape;214;g34dfa54dd4a_5_26" title="Estrategia-de-Gestión-Social-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8075" y="-12348"/>
            <a:ext cx="12192001" cy="68546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</cp:coreProperties>
</file>